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5"/>
  </p:notesMasterIdLst>
  <p:sldIdLst>
    <p:sldId id="257" r:id="rId3"/>
    <p:sldId id="268" r:id="rId4"/>
    <p:sldId id="258" r:id="rId5"/>
    <p:sldId id="262" r:id="rId6"/>
    <p:sldId id="264" r:id="rId7"/>
    <p:sldId id="269" r:id="rId8"/>
    <p:sldId id="267" r:id="rId9"/>
    <p:sldId id="266" r:id="rId10"/>
    <p:sldId id="263" r:id="rId11"/>
    <p:sldId id="260" r:id="rId12"/>
    <p:sldId id="261"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432"/>
    <a:srgbClr val="F15D22"/>
    <a:srgbClr val="00365E"/>
    <a:srgbClr val="33170A"/>
    <a:srgbClr val="CCA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4" autoAdjust="0"/>
    <p:restoredTop sz="69029" autoAdjust="0"/>
  </p:normalViewPr>
  <p:slideViewPr>
    <p:cSldViewPr snapToGrid="0" snapToObjects="1">
      <p:cViewPr varScale="1">
        <p:scale>
          <a:sx n="59" d="100"/>
          <a:sy n="59" d="100"/>
        </p:scale>
        <p:origin x="16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en-US"/>
        </a:p>
      </dgm:t>
    </dgm:pt>
    <dgm:pt modelId="{74EE5CD8-078F-4590-BF9C-A341A294A016}">
      <dgm:prSet phldrT="[Text]" custT="1"/>
      <dgm:spPr/>
      <dgm:t>
        <a:bodyPr/>
        <a:lstStyle/>
        <a:p>
          <a:r>
            <a:rPr lang="en-US" sz="4400" dirty="0" smtClean="0"/>
            <a:t>1</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dirty="0" smtClean="0"/>
            <a:t>2</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2800" dirty="0" smtClean="0">
              <a:effectLst>
                <a:outerShdw blurRad="38100" dist="38100" dir="2700000" algn="tl">
                  <a:srgbClr val="000000">
                    <a:alpha val="43137"/>
                  </a:srgbClr>
                </a:outerShdw>
              </a:effectLst>
            </a:rPr>
            <a:t>Decompose the data to find trends </a:t>
          </a:r>
          <a:endParaRPr lang="en-US" sz="28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a:solidFill>
          <a:schemeClr val="accent3"/>
        </a:solidFill>
      </dgm:spPr>
      <dgm:t>
        <a:bodyPr/>
        <a:lstStyle/>
        <a:p>
          <a:r>
            <a:rPr lang="en-US" sz="4400" dirty="0" smtClean="0"/>
            <a:t>3</a:t>
          </a:r>
          <a:endParaRPr lang="en-US" sz="4400"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US" sz="2800" dirty="0" smtClean="0">
              <a:effectLst>
                <a:outerShdw blurRad="38100" dist="38100" dir="2700000" algn="tl">
                  <a:srgbClr val="000000">
                    <a:alpha val="43137"/>
                  </a:srgbClr>
                </a:outerShdw>
              </a:effectLst>
            </a:rPr>
            <a:t>Discuss how we can support the students and school enhance school climate</a:t>
          </a:r>
          <a:endParaRPr lang="en-US" sz="2800"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sz="2800" dirty="0" smtClean="0">
              <a:effectLst>
                <a:outerShdw blurRad="38100" dist="38100" dir="2700000" algn="tl">
                  <a:srgbClr val="000000">
                    <a:alpha val="43137"/>
                  </a:srgbClr>
                </a:outerShdw>
              </a:effectLst>
            </a:rPr>
            <a:t>Build our understanding of the purpose and intention of the Climate Survey</a:t>
          </a:r>
          <a:endParaRPr lang="en-US" sz="28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n-US"/>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3432F8F8-DC0A-1D48-8049-6CA8DEBF7099}" type="presOf" srcId="{74EE5CD8-078F-4590-BF9C-A341A294A016}" destId="{7E429971-BC57-430F-BB25-C0574E5E39E3}" srcOrd="0" destOrd="0" presId="urn:microsoft.com/office/officeart/2005/8/layout/vList5"/>
    <dgm:cxn modelId="{D8E1F14B-0475-E64B-AF56-95F4B94C59FE}" type="presOf" srcId="{F6FEADD9-F67D-41F5-BA4C-3C84956E7F46}" destId="{AAE7A1E6-6847-453D-B55B-8A82BF138C1D}" srcOrd="0" destOrd="0" presId="urn:microsoft.com/office/officeart/2005/8/layout/vList5"/>
    <dgm:cxn modelId="{6BE69E33-4E94-AD4B-843D-CC40F01EF636}" type="presOf" srcId="{D1776C8F-2B10-4075-8DF7-7F65AB725ED5}" destId="{F5034101-5B7D-4FE7-B47A-5A48CF39606B}"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5148ED29-7226-324A-B62C-54F3F15F6E28}" type="presOf" srcId="{1E4D3931-0DBD-4211-A24A-6AF364284B1E}" destId="{D54B1729-BC98-42C1-9C6C-D65DCBA4358F}" srcOrd="0" destOrd="0" presId="urn:microsoft.com/office/officeart/2005/8/layout/vList5"/>
    <dgm:cxn modelId="{B17FD26A-8E7A-B84D-A3E5-3F5B1598F04E}" type="presOf" srcId="{C59269D0-92A5-481C-BA64-727AFB0DD545}" destId="{B37A5355-225B-4C6F-AED7-6C620F99EECC}"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5F3B4D9A-F59F-0E45-A752-2883D44A1354}" type="presOf" srcId="{AA046201-5C4D-445E-BF0B-5C6D2B0A1945}" destId="{C04276DC-EE64-470A-B8BC-09067B8045FA}" srcOrd="0" destOrd="0" presId="urn:microsoft.com/office/officeart/2005/8/layout/vList5"/>
    <dgm:cxn modelId="{1981989D-5D90-454C-916E-623D3F134001}" type="presOf" srcId="{6BE4E373-0656-4EDC-821E-BE09C952B1F6}" destId="{C7C3E6FD-D83F-4BDA-907E-B5EE041DA931}" srcOrd="0" destOrd="0" presId="urn:microsoft.com/office/officeart/2005/8/layout/vList5"/>
    <dgm:cxn modelId="{28F7A886-1465-F241-9E56-9ED213856F1D}" type="presParOf" srcId="{AAE7A1E6-6847-453D-B55B-8A82BF138C1D}" destId="{C4407577-18A2-46E0-8805-2838042EB67A}" srcOrd="0" destOrd="0" presId="urn:microsoft.com/office/officeart/2005/8/layout/vList5"/>
    <dgm:cxn modelId="{F2CFB335-3FE3-6D40-8660-14BC9516A2B5}" type="presParOf" srcId="{C4407577-18A2-46E0-8805-2838042EB67A}" destId="{7E429971-BC57-430F-BB25-C0574E5E39E3}" srcOrd="0" destOrd="0" presId="urn:microsoft.com/office/officeart/2005/8/layout/vList5"/>
    <dgm:cxn modelId="{AFC50B08-7ACA-CA4A-A3AC-BF79A62BD576}" type="presParOf" srcId="{C4407577-18A2-46E0-8805-2838042EB67A}" destId="{D54B1729-BC98-42C1-9C6C-D65DCBA4358F}" srcOrd="1" destOrd="0" presId="urn:microsoft.com/office/officeart/2005/8/layout/vList5"/>
    <dgm:cxn modelId="{7708C6E6-0A7A-5F4D-B4DF-8E7332A75563}" type="presParOf" srcId="{AAE7A1E6-6847-453D-B55B-8A82BF138C1D}" destId="{AB8574CC-D4F2-4555-AEE3-F4EE58B11D03}" srcOrd="1" destOrd="0" presId="urn:microsoft.com/office/officeart/2005/8/layout/vList5"/>
    <dgm:cxn modelId="{1F4F8B4F-EA15-2B4C-8297-FA3447A2DFF5}" type="presParOf" srcId="{AAE7A1E6-6847-453D-B55B-8A82BF138C1D}" destId="{85B8F607-FDD8-476A-ADBE-E1250824F294}" srcOrd="2" destOrd="0" presId="urn:microsoft.com/office/officeart/2005/8/layout/vList5"/>
    <dgm:cxn modelId="{D4B88DB2-415B-3D49-8888-37E441157382}" type="presParOf" srcId="{85B8F607-FDD8-476A-ADBE-E1250824F294}" destId="{C04276DC-EE64-470A-B8BC-09067B8045FA}" srcOrd="0" destOrd="0" presId="urn:microsoft.com/office/officeart/2005/8/layout/vList5"/>
    <dgm:cxn modelId="{D123B7E8-DAA7-014D-B980-4E21BC5A82C3}" type="presParOf" srcId="{85B8F607-FDD8-476A-ADBE-E1250824F294}" destId="{B37A5355-225B-4C6F-AED7-6C620F99EECC}" srcOrd="1" destOrd="0" presId="urn:microsoft.com/office/officeart/2005/8/layout/vList5"/>
    <dgm:cxn modelId="{009B4B1F-A3D2-D141-98E7-7DE90E0C7AAC}" type="presParOf" srcId="{AAE7A1E6-6847-453D-B55B-8A82BF138C1D}" destId="{5ACAA866-A8A8-4183-97B5-CEEAB1525C60}" srcOrd="3" destOrd="0" presId="urn:microsoft.com/office/officeart/2005/8/layout/vList5"/>
    <dgm:cxn modelId="{2CBC9D72-15ED-8844-938E-640D2C635BD7}" type="presParOf" srcId="{AAE7A1E6-6847-453D-B55B-8A82BF138C1D}" destId="{477213BE-9E91-4950-8451-7F60796F47F4}" srcOrd="4" destOrd="0" presId="urn:microsoft.com/office/officeart/2005/8/layout/vList5"/>
    <dgm:cxn modelId="{4642476B-BADD-EE4D-9D5D-8E67A7CAD8B0}" type="presParOf" srcId="{477213BE-9E91-4950-8451-7F60796F47F4}" destId="{F5034101-5B7D-4FE7-B47A-5A48CF39606B}" srcOrd="0" destOrd="0" presId="urn:microsoft.com/office/officeart/2005/8/layout/vList5"/>
    <dgm:cxn modelId="{988A8F4E-4055-4642-917C-D43BF7B6BB9F}"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40B5CC-5B66-4AD6-8A75-921ED6FA8DF7}" type="doc">
      <dgm:prSet loTypeId="urn:microsoft.com/office/officeart/2005/8/layout/cycle4" loCatId="matrix" qsTypeId="urn:microsoft.com/office/officeart/2005/8/quickstyle/simple1" qsCatId="simple" csTypeId="urn:microsoft.com/office/officeart/2005/8/colors/colorful3" csCatId="colorful" phldr="1"/>
      <dgm:spPr/>
      <dgm:t>
        <a:bodyPr/>
        <a:lstStyle/>
        <a:p>
          <a:endParaRPr lang="en-US"/>
        </a:p>
      </dgm:t>
    </dgm:pt>
    <dgm:pt modelId="{F5952D38-6BB9-46EE-91DD-80C0C834E83D}">
      <dgm:prSet phldrT="[Text]" custT="1"/>
      <dgm:spPr/>
      <dgm:t>
        <a:bodyPr/>
        <a:lstStyle/>
        <a:p>
          <a:r>
            <a:rPr lang="en-US" sz="1800" b="1" dirty="0" smtClean="0"/>
            <a:t>WELCOMING </a:t>
          </a:r>
          <a:r>
            <a:rPr lang="en-US" sz="1600" b="1" dirty="0" smtClean="0"/>
            <a:t>ENVIRONMENT</a:t>
          </a:r>
          <a:r>
            <a:rPr lang="en-US" sz="1800" b="1" dirty="0" smtClean="0"/>
            <a:t>	</a:t>
          </a:r>
          <a:endParaRPr lang="en-US" sz="1800" b="1" dirty="0"/>
        </a:p>
      </dgm:t>
    </dgm:pt>
    <dgm:pt modelId="{6D2E0ED5-3C0E-4104-A97A-0B4FBAF169B6}" type="parTrans" cxnId="{28EFB834-4ECE-4F65-8F27-23AA4B20FB25}">
      <dgm:prSet/>
      <dgm:spPr/>
      <dgm:t>
        <a:bodyPr/>
        <a:lstStyle/>
        <a:p>
          <a:endParaRPr lang="en-US" sz="1800"/>
        </a:p>
      </dgm:t>
    </dgm:pt>
    <dgm:pt modelId="{9A856928-51EE-4429-B3F8-9D5116FE6A9B}" type="sibTrans" cxnId="{28EFB834-4ECE-4F65-8F27-23AA4B20FB25}">
      <dgm:prSet/>
      <dgm:spPr/>
      <dgm:t>
        <a:bodyPr/>
        <a:lstStyle/>
        <a:p>
          <a:endParaRPr lang="en-US" sz="1800"/>
        </a:p>
      </dgm:t>
    </dgm:pt>
    <dgm:pt modelId="{346585FC-915B-4966-B115-184771C12F6F}">
      <dgm:prSet phldrT="[Text]" custT="1"/>
      <dgm:spPr/>
      <dgm:t>
        <a:bodyPr/>
        <a:lstStyle/>
        <a:p>
          <a:r>
            <a:rPr lang="en-US" sz="1400" b="1" dirty="0" smtClean="0"/>
            <a:t>COMMUNICATION TO AND FROM SCHOOL</a:t>
          </a:r>
          <a:endParaRPr lang="en-US" sz="1400" b="1" dirty="0"/>
        </a:p>
      </dgm:t>
    </dgm:pt>
    <dgm:pt modelId="{E411080C-5F29-4E81-AE2E-0FCEBB05CF3C}" type="parTrans" cxnId="{0CF8DC9F-B39A-44BC-9BDE-C15056D92FC7}">
      <dgm:prSet/>
      <dgm:spPr/>
      <dgm:t>
        <a:bodyPr/>
        <a:lstStyle/>
        <a:p>
          <a:endParaRPr lang="en-US" sz="1800"/>
        </a:p>
      </dgm:t>
    </dgm:pt>
    <dgm:pt modelId="{6D9248B9-1507-4166-B7FB-DB6A38946B41}" type="sibTrans" cxnId="{0CF8DC9F-B39A-44BC-9BDE-C15056D92FC7}">
      <dgm:prSet/>
      <dgm:spPr/>
      <dgm:t>
        <a:bodyPr/>
        <a:lstStyle/>
        <a:p>
          <a:endParaRPr lang="en-US" sz="1800"/>
        </a:p>
      </dgm:t>
    </dgm:pt>
    <dgm:pt modelId="{A789D239-47A6-459B-AA68-31F6C375D678}">
      <dgm:prSet phldrT="[Text]" custT="1"/>
      <dgm:spPr/>
      <dgm:t>
        <a:bodyPr/>
        <a:lstStyle/>
        <a:p>
          <a:r>
            <a:rPr lang="en-US" sz="1800" b="1" dirty="0" smtClean="0"/>
            <a:t>FACILITIES AND OPERATIONS</a:t>
          </a:r>
          <a:endParaRPr lang="en-US" sz="1800" b="1" dirty="0"/>
        </a:p>
      </dgm:t>
    </dgm:pt>
    <dgm:pt modelId="{46E96CDD-EACB-4558-9047-63FB2BD116DE}" type="parTrans" cxnId="{00AC97E1-0DAD-4439-B735-23D2597D90B0}">
      <dgm:prSet/>
      <dgm:spPr/>
      <dgm:t>
        <a:bodyPr/>
        <a:lstStyle/>
        <a:p>
          <a:endParaRPr lang="en-US" sz="1800"/>
        </a:p>
      </dgm:t>
    </dgm:pt>
    <dgm:pt modelId="{1F2C5114-0B52-4B5E-9061-306B98F77601}" type="sibTrans" cxnId="{00AC97E1-0DAD-4439-B735-23D2597D90B0}">
      <dgm:prSet/>
      <dgm:spPr/>
      <dgm:t>
        <a:bodyPr/>
        <a:lstStyle/>
        <a:p>
          <a:endParaRPr lang="en-US" sz="1800"/>
        </a:p>
      </dgm:t>
    </dgm:pt>
    <dgm:pt modelId="{EAC6CCDD-92E8-4856-A326-773B4EBD3FE2}">
      <dgm:prSet phldrT="[Text]" custT="1"/>
      <dgm:spPr/>
      <dgm:t>
        <a:bodyPr/>
        <a:lstStyle/>
        <a:p>
          <a:r>
            <a:rPr lang="en-US" sz="1800" b="1" dirty="0" smtClean="0"/>
            <a:t>SAFETY</a:t>
          </a:r>
          <a:endParaRPr lang="en-US" sz="1800" b="1" dirty="0"/>
        </a:p>
      </dgm:t>
    </dgm:pt>
    <dgm:pt modelId="{172B3F6B-2617-444C-AC7E-6F704351C3EE}" type="parTrans" cxnId="{B95530F4-790D-4910-9B59-894FF6E1A693}">
      <dgm:prSet/>
      <dgm:spPr/>
      <dgm:t>
        <a:bodyPr/>
        <a:lstStyle/>
        <a:p>
          <a:endParaRPr lang="en-US" sz="1800"/>
        </a:p>
      </dgm:t>
    </dgm:pt>
    <dgm:pt modelId="{E206FA7D-206A-4EB4-A64A-85E37F3724E9}" type="sibTrans" cxnId="{B95530F4-790D-4910-9B59-894FF6E1A693}">
      <dgm:prSet/>
      <dgm:spPr/>
      <dgm:t>
        <a:bodyPr/>
        <a:lstStyle/>
        <a:p>
          <a:endParaRPr lang="en-US" sz="1800"/>
        </a:p>
      </dgm:t>
    </dgm:pt>
    <dgm:pt modelId="{A327F3AA-1E16-4EE4-8783-5D7E8232089D}" type="pres">
      <dgm:prSet presAssocID="{AA40B5CC-5B66-4AD6-8A75-921ED6FA8DF7}" presName="cycleMatrixDiagram" presStyleCnt="0">
        <dgm:presLayoutVars>
          <dgm:chMax val="1"/>
          <dgm:dir/>
          <dgm:animLvl val="lvl"/>
          <dgm:resizeHandles val="exact"/>
        </dgm:presLayoutVars>
      </dgm:prSet>
      <dgm:spPr/>
      <dgm:t>
        <a:bodyPr/>
        <a:lstStyle/>
        <a:p>
          <a:endParaRPr lang="en-US"/>
        </a:p>
      </dgm:t>
    </dgm:pt>
    <dgm:pt modelId="{EDE88DFC-FBE3-463E-92C7-F314F5D8568E}" type="pres">
      <dgm:prSet presAssocID="{AA40B5CC-5B66-4AD6-8A75-921ED6FA8DF7}" presName="children" presStyleCnt="0"/>
      <dgm:spPr/>
      <dgm:t>
        <a:bodyPr/>
        <a:lstStyle/>
        <a:p>
          <a:endParaRPr lang="en-US"/>
        </a:p>
      </dgm:t>
    </dgm:pt>
    <dgm:pt modelId="{CC9DBFAD-C43F-48C0-A03D-F6C31D1183B4}" type="pres">
      <dgm:prSet presAssocID="{AA40B5CC-5B66-4AD6-8A75-921ED6FA8DF7}" presName="childPlaceholder" presStyleCnt="0"/>
      <dgm:spPr/>
      <dgm:t>
        <a:bodyPr/>
        <a:lstStyle/>
        <a:p>
          <a:endParaRPr lang="en-US"/>
        </a:p>
      </dgm:t>
    </dgm:pt>
    <dgm:pt modelId="{562A883A-2544-41A6-9A82-0F5AA01A5DE8}" type="pres">
      <dgm:prSet presAssocID="{AA40B5CC-5B66-4AD6-8A75-921ED6FA8DF7}" presName="circle" presStyleCnt="0"/>
      <dgm:spPr/>
      <dgm:t>
        <a:bodyPr/>
        <a:lstStyle/>
        <a:p>
          <a:endParaRPr lang="en-US"/>
        </a:p>
      </dgm:t>
    </dgm:pt>
    <dgm:pt modelId="{1B01A2D1-4D46-4FF9-B1D2-4C9DD5C73540}" type="pres">
      <dgm:prSet presAssocID="{AA40B5CC-5B66-4AD6-8A75-921ED6FA8DF7}" presName="quadrant1" presStyleLbl="node1" presStyleIdx="0" presStyleCnt="4">
        <dgm:presLayoutVars>
          <dgm:chMax val="1"/>
          <dgm:bulletEnabled val="1"/>
        </dgm:presLayoutVars>
      </dgm:prSet>
      <dgm:spPr/>
      <dgm:t>
        <a:bodyPr/>
        <a:lstStyle/>
        <a:p>
          <a:endParaRPr lang="en-US"/>
        </a:p>
      </dgm:t>
    </dgm:pt>
    <dgm:pt modelId="{F7DFD843-5A52-40FF-8946-4AA984214925}" type="pres">
      <dgm:prSet presAssocID="{AA40B5CC-5B66-4AD6-8A75-921ED6FA8DF7}" presName="quadrant2" presStyleLbl="node1" presStyleIdx="1" presStyleCnt="4">
        <dgm:presLayoutVars>
          <dgm:chMax val="1"/>
          <dgm:bulletEnabled val="1"/>
        </dgm:presLayoutVars>
      </dgm:prSet>
      <dgm:spPr/>
      <dgm:t>
        <a:bodyPr/>
        <a:lstStyle/>
        <a:p>
          <a:endParaRPr lang="en-US"/>
        </a:p>
      </dgm:t>
    </dgm:pt>
    <dgm:pt modelId="{B5937639-2AB1-423D-88F7-1A5395DC9636}" type="pres">
      <dgm:prSet presAssocID="{AA40B5CC-5B66-4AD6-8A75-921ED6FA8DF7}" presName="quadrant3" presStyleLbl="node1" presStyleIdx="2" presStyleCnt="4">
        <dgm:presLayoutVars>
          <dgm:chMax val="1"/>
          <dgm:bulletEnabled val="1"/>
        </dgm:presLayoutVars>
      </dgm:prSet>
      <dgm:spPr/>
      <dgm:t>
        <a:bodyPr/>
        <a:lstStyle/>
        <a:p>
          <a:endParaRPr lang="en-US"/>
        </a:p>
      </dgm:t>
    </dgm:pt>
    <dgm:pt modelId="{6260B9FE-4965-4237-8D69-FE0F7B180DCC}" type="pres">
      <dgm:prSet presAssocID="{AA40B5CC-5B66-4AD6-8A75-921ED6FA8DF7}" presName="quadrant4" presStyleLbl="node1" presStyleIdx="3" presStyleCnt="4">
        <dgm:presLayoutVars>
          <dgm:chMax val="1"/>
          <dgm:bulletEnabled val="1"/>
        </dgm:presLayoutVars>
      </dgm:prSet>
      <dgm:spPr/>
      <dgm:t>
        <a:bodyPr/>
        <a:lstStyle/>
        <a:p>
          <a:endParaRPr lang="en-US"/>
        </a:p>
      </dgm:t>
    </dgm:pt>
    <dgm:pt modelId="{07826366-E387-4B6B-8118-132AC1F3804D}" type="pres">
      <dgm:prSet presAssocID="{AA40B5CC-5B66-4AD6-8A75-921ED6FA8DF7}" presName="quadrantPlaceholder" presStyleCnt="0"/>
      <dgm:spPr/>
      <dgm:t>
        <a:bodyPr/>
        <a:lstStyle/>
        <a:p>
          <a:endParaRPr lang="en-US"/>
        </a:p>
      </dgm:t>
    </dgm:pt>
    <dgm:pt modelId="{9BFA4F98-BD21-4E33-A701-34B19AAB5E7E}" type="pres">
      <dgm:prSet presAssocID="{AA40B5CC-5B66-4AD6-8A75-921ED6FA8DF7}" presName="center1" presStyleLbl="fgShp" presStyleIdx="0" presStyleCnt="2"/>
      <dgm:spPr/>
      <dgm:t>
        <a:bodyPr/>
        <a:lstStyle/>
        <a:p>
          <a:endParaRPr lang="en-US"/>
        </a:p>
      </dgm:t>
    </dgm:pt>
    <dgm:pt modelId="{6D1C564F-646B-4AC4-AF6B-54DF07F3E245}" type="pres">
      <dgm:prSet presAssocID="{AA40B5CC-5B66-4AD6-8A75-921ED6FA8DF7}" presName="center2" presStyleLbl="fgShp" presStyleIdx="1" presStyleCnt="2"/>
      <dgm:spPr/>
      <dgm:t>
        <a:bodyPr/>
        <a:lstStyle/>
        <a:p>
          <a:endParaRPr lang="en-US"/>
        </a:p>
      </dgm:t>
    </dgm:pt>
  </dgm:ptLst>
  <dgm:cxnLst>
    <dgm:cxn modelId="{B95530F4-790D-4910-9B59-894FF6E1A693}" srcId="{AA40B5CC-5B66-4AD6-8A75-921ED6FA8DF7}" destId="{EAC6CCDD-92E8-4856-A326-773B4EBD3FE2}" srcOrd="3" destOrd="0" parTransId="{172B3F6B-2617-444C-AC7E-6F704351C3EE}" sibTransId="{E206FA7D-206A-4EB4-A64A-85E37F3724E9}"/>
    <dgm:cxn modelId="{00AC97E1-0DAD-4439-B735-23D2597D90B0}" srcId="{AA40B5CC-5B66-4AD6-8A75-921ED6FA8DF7}" destId="{A789D239-47A6-459B-AA68-31F6C375D678}" srcOrd="2" destOrd="0" parTransId="{46E96CDD-EACB-4558-9047-63FB2BD116DE}" sibTransId="{1F2C5114-0B52-4B5E-9061-306B98F77601}"/>
    <dgm:cxn modelId="{52883460-2977-4B4C-AAC2-CD08BC57FDB5}" type="presOf" srcId="{F5952D38-6BB9-46EE-91DD-80C0C834E83D}" destId="{1B01A2D1-4D46-4FF9-B1D2-4C9DD5C73540}" srcOrd="0" destOrd="0" presId="urn:microsoft.com/office/officeart/2005/8/layout/cycle4"/>
    <dgm:cxn modelId="{B04DD024-9BD6-4439-A6A4-BF4BABA1AC02}" type="presOf" srcId="{EAC6CCDD-92E8-4856-A326-773B4EBD3FE2}" destId="{6260B9FE-4965-4237-8D69-FE0F7B180DCC}" srcOrd="0" destOrd="0" presId="urn:microsoft.com/office/officeart/2005/8/layout/cycle4"/>
    <dgm:cxn modelId="{204831A3-9353-424B-B882-6361B29DC900}" type="presOf" srcId="{A789D239-47A6-459B-AA68-31F6C375D678}" destId="{B5937639-2AB1-423D-88F7-1A5395DC9636}" srcOrd="0" destOrd="0" presId="urn:microsoft.com/office/officeart/2005/8/layout/cycle4"/>
    <dgm:cxn modelId="{4DADD5E9-5104-4CAE-B3CA-7B5B15A081E5}" type="presOf" srcId="{AA40B5CC-5B66-4AD6-8A75-921ED6FA8DF7}" destId="{A327F3AA-1E16-4EE4-8783-5D7E8232089D}" srcOrd="0" destOrd="0" presId="urn:microsoft.com/office/officeart/2005/8/layout/cycle4"/>
    <dgm:cxn modelId="{0CF8DC9F-B39A-44BC-9BDE-C15056D92FC7}" srcId="{AA40B5CC-5B66-4AD6-8A75-921ED6FA8DF7}" destId="{346585FC-915B-4966-B115-184771C12F6F}" srcOrd="1" destOrd="0" parTransId="{E411080C-5F29-4E81-AE2E-0FCEBB05CF3C}" sibTransId="{6D9248B9-1507-4166-B7FB-DB6A38946B41}"/>
    <dgm:cxn modelId="{28EFB834-4ECE-4F65-8F27-23AA4B20FB25}" srcId="{AA40B5CC-5B66-4AD6-8A75-921ED6FA8DF7}" destId="{F5952D38-6BB9-46EE-91DD-80C0C834E83D}" srcOrd="0" destOrd="0" parTransId="{6D2E0ED5-3C0E-4104-A97A-0B4FBAF169B6}" sibTransId="{9A856928-51EE-4429-B3F8-9D5116FE6A9B}"/>
    <dgm:cxn modelId="{F1DF8082-75D5-4BE6-B287-CA9B9F7C34AC}" type="presOf" srcId="{346585FC-915B-4966-B115-184771C12F6F}" destId="{F7DFD843-5A52-40FF-8946-4AA984214925}" srcOrd="0" destOrd="0" presId="urn:microsoft.com/office/officeart/2005/8/layout/cycle4"/>
    <dgm:cxn modelId="{29F6781D-B324-4709-A80C-C34C4B78F65B}" type="presParOf" srcId="{A327F3AA-1E16-4EE4-8783-5D7E8232089D}" destId="{EDE88DFC-FBE3-463E-92C7-F314F5D8568E}" srcOrd="0" destOrd="0" presId="urn:microsoft.com/office/officeart/2005/8/layout/cycle4"/>
    <dgm:cxn modelId="{57D82253-D92C-44E5-A3F5-3927AE964B8B}" type="presParOf" srcId="{EDE88DFC-FBE3-463E-92C7-F314F5D8568E}" destId="{CC9DBFAD-C43F-48C0-A03D-F6C31D1183B4}" srcOrd="0" destOrd="0" presId="urn:microsoft.com/office/officeart/2005/8/layout/cycle4"/>
    <dgm:cxn modelId="{EBA02DF8-0E4C-41E9-B537-6AF6F2C4A8B0}" type="presParOf" srcId="{A327F3AA-1E16-4EE4-8783-5D7E8232089D}" destId="{562A883A-2544-41A6-9A82-0F5AA01A5DE8}" srcOrd="1" destOrd="0" presId="urn:microsoft.com/office/officeart/2005/8/layout/cycle4"/>
    <dgm:cxn modelId="{88CFE4ED-E70D-4161-907F-21F046F77487}" type="presParOf" srcId="{562A883A-2544-41A6-9A82-0F5AA01A5DE8}" destId="{1B01A2D1-4D46-4FF9-B1D2-4C9DD5C73540}" srcOrd="0" destOrd="0" presId="urn:microsoft.com/office/officeart/2005/8/layout/cycle4"/>
    <dgm:cxn modelId="{7464A7A3-46B1-4A77-B164-CBC8246AC563}" type="presParOf" srcId="{562A883A-2544-41A6-9A82-0F5AA01A5DE8}" destId="{F7DFD843-5A52-40FF-8946-4AA984214925}" srcOrd="1" destOrd="0" presId="urn:microsoft.com/office/officeart/2005/8/layout/cycle4"/>
    <dgm:cxn modelId="{6A3F4BC8-135D-4112-B3EE-35531EA0EB77}" type="presParOf" srcId="{562A883A-2544-41A6-9A82-0F5AA01A5DE8}" destId="{B5937639-2AB1-423D-88F7-1A5395DC9636}" srcOrd="2" destOrd="0" presId="urn:microsoft.com/office/officeart/2005/8/layout/cycle4"/>
    <dgm:cxn modelId="{1EBADE76-7CFE-43C5-92C7-FA182EDAE8EE}" type="presParOf" srcId="{562A883A-2544-41A6-9A82-0F5AA01A5DE8}" destId="{6260B9FE-4965-4237-8D69-FE0F7B180DCC}" srcOrd="3" destOrd="0" presId="urn:microsoft.com/office/officeart/2005/8/layout/cycle4"/>
    <dgm:cxn modelId="{CF88C353-D113-4AE2-8A88-6CC978BF4B1D}" type="presParOf" srcId="{562A883A-2544-41A6-9A82-0F5AA01A5DE8}" destId="{07826366-E387-4B6B-8118-132AC1F3804D}" srcOrd="4" destOrd="0" presId="urn:microsoft.com/office/officeart/2005/8/layout/cycle4"/>
    <dgm:cxn modelId="{BEAC5B7C-BB60-4820-AD80-DE7358543483}" type="presParOf" srcId="{A327F3AA-1E16-4EE4-8783-5D7E8232089D}" destId="{9BFA4F98-BD21-4E33-A701-34B19AAB5E7E}" srcOrd="2" destOrd="0" presId="urn:microsoft.com/office/officeart/2005/8/layout/cycle4"/>
    <dgm:cxn modelId="{A4264DEC-86F0-4C8A-862B-9AE1390DD8A7}" type="presParOf" srcId="{A327F3AA-1E16-4EE4-8783-5D7E8232089D}" destId="{6D1C564F-646B-4AC4-AF6B-54DF07F3E245}"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4337957" y="-2743076"/>
          <a:ext cx="1019100" cy="6763888"/>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244600">
            <a:lnSpc>
              <a:spcPct val="90000"/>
            </a:lnSpc>
            <a:spcBef>
              <a:spcPct val="0"/>
            </a:spcBef>
            <a:spcAft>
              <a:spcPct val="15000"/>
            </a:spcAft>
            <a:buChar char="••"/>
          </a:pPr>
          <a:r>
            <a:rPr lang="en-US" sz="2800" kern="1200" dirty="0" smtClean="0">
              <a:effectLst>
                <a:outerShdw blurRad="38100" dist="38100" dir="2700000" algn="tl">
                  <a:srgbClr val="000000">
                    <a:alpha val="43137"/>
                  </a:srgbClr>
                </a:outerShdw>
              </a:effectLst>
            </a:rPr>
            <a:t>Build our understanding of the purpose and intention of the Climate Survey</a:t>
          </a:r>
          <a:endParaRPr lang="en-US" sz="2800" kern="1200" dirty="0">
            <a:effectLst>
              <a:outerShdw blurRad="38100" dist="38100" dir="2700000" algn="tl">
                <a:srgbClr val="000000">
                  <a:alpha val="43137"/>
                </a:srgbClr>
              </a:outerShdw>
            </a:effectLst>
          </a:endParaRPr>
        </a:p>
      </dsp:txBody>
      <dsp:txXfrm rot="-5400000">
        <a:off x="1465563" y="129318"/>
        <a:ext cx="6763888" cy="1019100"/>
      </dsp:txXfrm>
    </dsp:sp>
    <dsp:sp modelId="{7E429971-BC57-430F-BB25-C0574E5E39E3}">
      <dsp:nvSpPr>
        <dsp:cNvPr id="0" name=""/>
        <dsp:cNvSpPr/>
      </dsp:nvSpPr>
      <dsp:spPr>
        <a:xfrm>
          <a:off x="148" y="0"/>
          <a:ext cx="1465415" cy="1273875"/>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1</a:t>
          </a:r>
          <a:endParaRPr lang="en-US" sz="4400" kern="1200" dirty="0"/>
        </a:p>
      </dsp:txBody>
      <dsp:txXfrm>
        <a:off x="62333" y="62185"/>
        <a:ext cx="1341045" cy="1149505"/>
      </dsp:txXfrm>
    </dsp:sp>
    <dsp:sp modelId="{B37A5355-225B-4C6F-AED7-6C620F99EECC}">
      <dsp:nvSpPr>
        <dsp:cNvPr id="0" name=""/>
        <dsp:cNvSpPr/>
      </dsp:nvSpPr>
      <dsp:spPr>
        <a:xfrm rot="5400000">
          <a:off x="4337957" y="-1405506"/>
          <a:ext cx="1019100" cy="6763888"/>
        </a:xfrm>
        <a:prstGeom prst="rect">
          <a:avLst/>
        </a:prstGeom>
        <a:solidFill>
          <a:schemeClr val="accent2">
            <a:tint val="40000"/>
            <a:alpha val="90000"/>
            <a:hueOff val="-8768430"/>
            <a:satOff val="-15252"/>
            <a:lumOff val="-1369"/>
            <a:alphaOff val="0"/>
          </a:schemeClr>
        </a:solidFill>
        <a:ln w="9525" cap="flat" cmpd="sng" algn="ctr">
          <a:solidFill>
            <a:schemeClr val="accent2">
              <a:tint val="40000"/>
              <a:alpha val="90000"/>
              <a:hueOff val="-8768430"/>
              <a:satOff val="-15252"/>
              <a:lumOff val="-136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effectLst>
                <a:outerShdw blurRad="38100" dist="38100" dir="2700000" algn="tl">
                  <a:srgbClr val="000000">
                    <a:alpha val="43137"/>
                  </a:srgbClr>
                </a:outerShdw>
              </a:effectLst>
            </a:rPr>
            <a:t>Decompose the data to find trends </a:t>
          </a:r>
          <a:endParaRPr lang="en-US" sz="2800" kern="1200" dirty="0">
            <a:effectLst>
              <a:outerShdw blurRad="38100" dist="38100" dir="2700000" algn="tl">
                <a:srgbClr val="000000">
                  <a:alpha val="43137"/>
                </a:srgbClr>
              </a:outerShdw>
            </a:effectLst>
          </a:endParaRPr>
        </a:p>
      </dsp:txBody>
      <dsp:txXfrm rot="-5400000">
        <a:off x="1465563" y="1466888"/>
        <a:ext cx="6763888" cy="1019100"/>
      </dsp:txXfrm>
    </dsp:sp>
    <dsp:sp modelId="{C04276DC-EE64-470A-B8BC-09067B8045FA}">
      <dsp:nvSpPr>
        <dsp:cNvPr id="0" name=""/>
        <dsp:cNvSpPr/>
      </dsp:nvSpPr>
      <dsp:spPr>
        <a:xfrm>
          <a:off x="148" y="1339499"/>
          <a:ext cx="1465415" cy="1273875"/>
        </a:xfrm>
        <a:prstGeom prst="roundRect">
          <a:avLst/>
        </a:prstGeom>
        <a:gradFill rotWithShape="0">
          <a:gsLst>
            <a:gs pos="0">
              <a:schemeClr val="accent2">
                <a:hueOff val="-8832251"/>
                <a:satOff val="-6929"/>
                <a:lumOff val="-5979"/>
                <a:alphaOff val="0"/>
                <a:tint val="100000"/>
                <a:shade val="100000"/>
                <a:satMod val="130000"/>
              </a:schemeClr>
            </a:gs>
            <a:gs pos="100000">
              <a:schemeClr val="accent2">
                <a:hueOff val="-8832251"/>
                <a:satOff val="-6929"/>
                <a:lumOff val="-597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2</a:t>
          </a:r>
          <a:endParaRPr lang="en-US" sz="4400" kern="1200" dirty="0"/>
        </a:p>
      </dsp:txBody>
      <dsp:txXfrm>
        <a:off x="62333" y="1401684"/>
        <a:ext cx="1341045" cy="1149505"/>
      </dsp:txXfrm>
    </dsp:sp>
    <dsp:sp modelId="{C7C3E6FD-D83F-4BDA-907E-B5EE041DA931}">
      <dsp:nvSpPr>
        <dsp:cNvPr id="0" name=""/>
        <dsp:cNvSpPr/>
      </dsp:nvSpPr>
      <dsp:spPr>
        <a:xfrm rot="5400000">
          <a:off x="4337957" y="-67937"/>
          <a:ext cx="1019100" cy="6763888"/>
        </a:xfrm>
        <a:prstGeom prst="rect">
          <a:avLst/>
        </a:prstGeom>
        <a:solidFill>
          <a:schemeClr val="accent2">
            <a:tint val="40000"/>
            <a:alpha val="90000"/>
            <a:hueOff val="-17536860"/>
            <a:satOff val="-30504"/>
            <a:lumOff val="-2738"/>
            <a:alphaOff val="0"/>
          </a:schemeClr>
        </a:solidFill>
        <a:ln w="9525" cap="flat" cmpd="sng" algn="ctr">
          <a:solidFill>
            <a:schemeClr val="accent2">
              <a:tint val="40000"/>
              <a:alpha val="90000"/>
              <a:hueOff val="-17536860"/>
              <a:satOff val="-30504"/>
              <a:lumOff val="-273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effectLst>
                <a:outerShdw blurRad="38100" dist="38100" dir="2700000" algn="tl">
                  <a:srgbClr val="000000">
                    <a:alpha val="43137"/>
                  </a:srgbClr>
                </a:outerShdw>
              </a:effectLst>
            </a:rPr>
            <a:t>Discuss how we can support the students and school enhance school climate</a:t>
          </a:r>
          <a:endParaRPr lang="en-US" sz="2800" kern="1200" dirty="0">
            <a:effectLst>
              <a:outerShdw blurRad="38100" dist="38100" dir="2700000" algn="tl">
                <a:srgbClr val="000000">
                  <a:alpha val="43137"/>
                </a:srgbClr>
              </a:outerShdw>
            </a:effectLst>
          </a:endParaRPr>
        </a:p>
      </dsp:txBody>
      <dsp:txXfrm rot="-5400000">
        <a:off x="1465563" y="2804457"/>
        <a:ext cx="6763888" cy="1019100"/>
      </dsp:txXfrm>
    </dsp:sp>
    <dsp:sp modelId="{F5034101-5B7D-4FE7-B47A-5A48CF39606B}">
      <dsp:nvSpPr>
        <dsp:cNvPr id="0" name=""/>
        <dsp:cNvSpPr/>
      </dsp:nvSpPr>
      <dsp:spPr>
        <a:xfrm>
          <a:off x="148" y="2677069"/>
          <a:ext cx="1465415" cy="1273875"/>
        </a:xfrm>
        <a:prstGeom prst="roundRect">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3</a:t>
          </a:r>
          <a:endParaRPr lang="en-US" sz="4400" kern="1200" dirty="0"/>
        </a:p>
      </dsp:txBody>
      <dsp:txXfrm>
        <a:off x="62333" y="2739254"/>
        <a:ext cx="1341045" cy="1149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FF90F-D1C8-F445-A9E4-4348B4C10C35}" type="datetimeFigureOut">
              <a:rPr lang="en-US" smtClean="0"/>
              <a:t>11/25/2015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927E0-F97C-A74E-91C2-817BA7C1FDB7}" type="slidenum">
              <a:rPr lang="en-US" smtClean="0"/>
              <a:t>‹#›</a:t>
            </a:fld>
            <a:endParaRPr lang="en-US" dirty="0"/>
          </a:p>
        </p:txBody>
      </p:sp>
    </p:spTree>
    <p:extLst>
      <p:ext uri="{BB962C8B-B14F-4D97-AF65-F5344CB8AC3E}">
        <p14:creationId xmlns:p14="http://schemas.microsoft.com/office/powerpoint/2010/main" val="33492958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dirty="0" smtClean="0">
                <a:latin typeface="Calibri" charset="0"/>
              </a:rPr>
              <a:t>Opening SEL activity:</a:t>
            </a:r>
          </a:p>
          <a:p>
            <a:pPr eaLnBrk="1" hangingPunct="1">
              <a:spcBef>
                <a:spcPct val="0"/>
              </a:spcBef>
            </a:pPr>
            <a:endParaRPr lang="en-US" sz="1200" dirty="0" smtClean="0">
              <a:latin typeface="Calibri" charset="0"/>
            </a:endParaRPr>
          </a:p>
          <a:p>
            <a:pPr eaLnBrk="1" hangingPunct="1">
              <a:spcBef>
                <a:spcPct val="0"/>
              </a:spcBef>
            </a:pPr>
            <a:r>
              <a:rPr lang="en-US" sz="1200" dirty="0" smtClean="0">
                <a:latin typeface="Calibri" charset="0"/>
              </a:rPr>
              <a:t>“To begin, we’ll take a look at how a </a:t>
            </a:r>
            <a:r>
              <a:rPr lang="en-US" sz="1200" b="1" dirty="0" smtClean="0">
                <a:latin typeface="Calibri" charset="0"/>
              </a:rPr>
              <a:t>positive climate </a:t>
            </a:r>
            <a:r>
              <a:rPr lang="en-US" sz="1200" dirty="0" smtClean="0">
                <a:latin typeface="Calibri" charset="0"/>
              </a:rPr>
              <a:t>that is safe, respectful, participatory, engaging, and well–managed is established and what its impact is on students’ social and emotional development. </a:t>
            </a:r>
          </a:p>
          <a:p>
            <a:pPr eaLnBrk="1" hangingPunct="1">
              <a:spcBef>
                <a:spcPct val="0"/>
              </a:spcBef>
            </a:pPr>
            <a:endParaRPr lang="en-US" sz="1200" dirty="0" smtClean="0">
              <a:latin typeface="Calibri" charset="0"/>
            </a:endParaRPr>
          </a:p>
          <a:p>
            <a:pPr eaLnBrk="1" hangingPunct="1">
              <a:spcBef>
                <a:spcPct val="0"/>
              </a:spcBef>
            </a:pPr>
            <a:r>
              <a:rPr lang="en-US" sz="1200" dirty="0" smtClean="0">
                <a:latin typeface="Calibri" charset="0"/>
              </a:rPr>
              <a:t>To create a here-and-now feeling of climate, think of a store you really don’t like to shop in. Describe it. How is the lighting, display, directions for finding merchandise, assistance, noise, smell? [Gather several responses.]</a:t>
            </a:r>
          </a:p>
          <a:p>
            <a:pPr eaLnBrk="1" hangingPunct="1">
              <a:spcBef>
                <a:spcPct val="0"/>
              </a:spcBef>
            </a:pPr>
            <a:endParaRPr lang="en-US" sz="1200" dirty="0" smtClean="0">
              <a:latin typeface="Calibri" charset="0"/>
            </a:endParaRPr>
          </a:p>
          <a:p>
            <a:pPr eaLnBrk="1" hangingPunct="1">
              <a:spcBef>
                <a:spcPct val="0"/>
              </a:spcBef>
            </a:pPr>
            <a:r>
              <a:rPr lang="en-US" sz="1200" dirty="0" smtClean="0">
                <a:latin typeface="Calibri" charset="0"/>
              </a:rPr>
              <a:t>Now think of a store you love to shop in.  What are its characteristics? “</a:t>
            </a:r>
          </a:p>
          <a:p>
            <a:pPr eaLnBrk="1" hangingPunct="1">
              <a:spcBef>
                <a:spcPct val="0"/>
              </a:spcBef>
            </a:pPr>
            <a:endParaRPr lang="en-US" sz="1200" dirty="0" smtClean="0">
              <a:latin typeface="Calibri" charset="0"/>
            </a:endParaRPr>
          </a:p>
          <a:p>
            <a:pPr eaLnBrk="1" hangingPunct="1">
              <a:spcBef>
                <a:spcPct val="0"/>
              </a:spcBef>
            </a:pPr>
            <a:r>
              <a:rPr lang="en-US" sz="1200" dirty="0" smtClean="0">
                <a:latin typeface="Calibri" charset="0"/>
              </a:rPr>
              <a:t>Talking points:</a:t>
            </a:r>
          </a:p>
          <a:p>
            <a:pPr eaLnBrk="1" hangingPunct="1">
              <a:spcBef>
                <a:spcPct val="0"/>
              </a:spcBef>
            </a:pPr>
            <a:r>
              <a:rPr lang="en-US" sz="1200" dirty="0" smtClean="0">
                <a:latin typeface="Calibri" charset="0"/>
              </a:rPr>
              <a:t>Schools should have that same feel – orderly, safe, predictable, friendly, full of new things, great treatment by the staff, etc.</a:t>
            </a:r>
          </a:p>
          <a:p>
            <a:pPr eaLnBrk="1" hangingPunct="1">
              <a:spcBef>
                <a:spcPct val="0"/>
              </a:spcBef>
            </a:pPr>
            <a:r>
              <a:rPr lang="en-US" sz="1200" dirty="0" smtClean="0">
                <a:latin typeface="Calibri" charset="0"/>
              </a:rPr>
              <a:t>We as adults get to choose those environments to go to.  Kids don’t have options, they are required to go to school.  We should work to make that school as safe and positive a school environment as possible.  No one wants to go to that uncomfortable store over and over – we wouldn’t engage, we’d shop quickly and get out of there, etc.  The same thing happens to kids in a school – they don’t engage, they want out of there, etc.  There are resources to help with building these school environments, but it starts with the staff at the school all treating each other and the students respectfully.  For example, you can’t yell at a student to stop yelling.  </a:t>
            </a:r>
          </a:p>
          <a:p>
            <a:endParaRPr lang="en-US" dirty="0"/>
          </a:p>
        </p:txBody>
      </p:sp>
      <p:sp>
        <p:nvSpPr>
          <p:cNvPr id="4" name="Slide Number Placeholder 3"/>
          <p:cNvSpPr>
            <a:spLocks noGrp="1"/>
          </p:cNvSpPr>
          <p:nvPr>
            <p:ph type="sldNum" sz="quarter" idx="10"/>
          </p:nvPr>
        </p:nvSpPr>
        <p:spPr/>
        <p:txBody>
          <a:bodyPr/>
          <a:lstStyle/>
          <a:p>
            <a:fld id="{122434C7-5BD9-4804-A42B-5B0CE315960F}" type="slidenum">
              <a:rPr lang="en-US" smtClean="0"/>
              <a:t>2</a:t>
            </a:fld>
            <a:endParaRPr lang="en-US"/>
          </a:p>
        </p:txBody>
      </p:sp>
    </p:spTree>
    <p:extLst>
      <p:ext uri="{BB962C8B-B14F-4D97-AF65-F5344CB8AC3E}">
        <p14:creationId xmlns:p14="http://schemas.microsoft.com/office/powerpoint/2010/main" val="2266789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questions</a:t>
            </a:r>
            <a:r>
              <a:rPr lang="en-US" baseline="0" dirty="0" smtClean="0"/>
              <a:t> can either be used as a closing activity discussed verbally with a partner or as a reflection sheet to be turned in to the Climate survey team and site administrator. </a:t>
            </a:r>
            <a:endParaRPr lang="en-US" dirty="0"/>
          </a:p>
        </p:txBody>
      </p:sp>
      <p:sp>
        <p:nvSpPr>
          <p:cNvPr id="4" name="Slide Number Placeholder 3"/>
          <p:cNvSpPr>
            <a:spLocks noGrp="1"/>
          </p:cNvSpPr>
          <p:nvPr>
            <p:ph type="sldNum" sz="quarter" idx="10"/>
          </p:nvPr>
        </p:nvSpPr>
        <p:spPr/>
        <p:txBody>
          <a:bodyPr/>
          <a:lstStyle/>
          <a:p>
            <a:fld id="{58C927E0-F97C-A74E-91C2-817BA7C1FDB7}" type="slidenum">
              <a:rPr lang="en-US" smtClean="0"/>
              <a:t>12</a:t>
            </a:fld>
            <a:endParaRPr lang="en-US" dirty="0"/>
          </a:p>
        </p:txBody>
      </p:sp>
    </p:spTree>
    <p:extLst>
      <p:ext uri="{BB962C8B-B14F-4D97-AF65-F5344CB8AC3E}">
        <p14:creationId xmlns:p14="http://schemas.microsoft.com/office/powerpoint/2010/main" val="169836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Time: 5 minutes</a:t>
            </a:r>
          </a:p>
          <a:p>
            <a:pPr marL="171450" indent="-171450">
              <a:buFont typeface="Arial"/>
              <a:buChar char="•"/>
            </a:pPr>
            <a:r>
              <a:rPr lang="en-US" dirty="0" smtClean="0"/>
              <a:t>Organize</a:t>
            </a:r>
            <a:r>
              <a:rPr lang="en-US" baseline="0" dirty="0" smtClean="0"/>
              <a:t> parents in clusters of 4-8 people if possible </a:t>
            </a:r>
            <a:endParaRPr lang="en-US" dirty="0" smtClean="0"/>
          </a:p>
          <a:p>
            <a:pPr marL="171450" indent="-171450">
              <a:buFont typeface="Arial"/>
              <a:buChar char="•"/>
            </a:pPr>
            <a:r>
              <a:rPr lang="en-US" dirty="0" smtClean="0"/>
              <a:t>Ask parents</a:t>
            </a:r>
            <a:r>
              <a:rPr lang="en-US" baseline="0" dirty="0" smtClean="0"/>
              <a:t> to discuss their responses with someone sitting next to them (someone they do not know). </a:t>
            </a:r>
          </a:p>
        </p:txBody>
      </p:sp>
      <p:sp>
        <p:nvSpPr>
          <p:cNvPr id="4" name="Slide Number Placeholder 3"/>
          <p:cNvSpPr>
            <a:spLocks noGrp="1"/>
          </p:cNvSpPr>
          <p:nvPr>
            <p:ph type="sldNum" sz="quarter" idx="10"/>
          </p:nvPr>
        </p:nvSpPr>
        <p:spPr/>
        <p:txBody>
          <a:bodyPr/>
          <a:lstStyle/>
          <a:p>
            <a:fld id="{58C927E0-F97C-A74E-91C2-817BA7C1FDB7}" type="slidenum">
              <a:rPr lang="en-US" smtClean="0"/>
              <a:t>3</a:t>
            </a:fld>
            <a:endParaRPr lang="en-US" dirty="0"/>
          </a:p>
        </p:txBody>
      </p:sp>
    </p:spTree>
    <p:extLst>
      <p:ext uri="{BB962C8B-B14F-4D97-AF65-F5344CB8AC3E}">
        <p14:creationId xmlns:p14="http://schemas.microsoft.com/office/powerpoint/2010/main" val="3656243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927E0-F97C-A74E-91C2-817BA7C1FDB7}" type="slidenum">
              <a:rPr lang="en-US" smtClean="0"/>
              <a:t>4</a:t>
            </a:fld>
            <a:endParaRPr lang="en-US" dirty="0"/>
          </a:p>
        </p:txBody>
      </p:sp>
    </p:spTree>
    <p:extLst>
      <p:ext uri="{BB962C8B-B14F-4D97-AF65-F5344CB8AC3E}">
        <p14:creationId xmlns:p14="http://schemas.microsoft.com/office/powerpoint/2010/main" val="2887869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types of things we ask students about on</a:t>
            </a:r>
            <a:r>
              <a:rPr lang="en-US" baseline="0" dirty="0" smtClean="0"/>
              <a:t> the Parent Climate Survey</a:t>
            </a:r>
            <a:endParaRPr lang="en-US" dirty="0"/>
          </a:p>
        </p:txBody>
      </p:sp>
      <p:sp>
        <p:nvSpPr>
          <p:cNvPr id="4" name="Slide Number Placeholder 3"/>
          <p:cNvSpPr>
            <a:spLocks noGrp="1"/>
          </p:cNvSpPr>
          <p:nvPr>
            <p:ph type="sldNum" sz="quarter" idx="10"/>
          </p:nvPr>
        </p:nvSpPr>
        <p:spPr/>
        <p:txBody>
          <a:bodyPr/>
          <a:lstStyle/>
          <a:p>
            <a:fld id="{122434C7-5BD9-4804-A42B-5B0CE315960F}" type="slidenum">
              <a:rPr lang="en-US" smtClean="0"/>
              <a:t>6</a:t>
            </a:fld>
            <a:endParaRPr lang="en-US"/>
          </a:p>
        </p:txBody>
      </p:sp>
    </p:spTree>
    <p:extLst>
      <p:ext uri="{BB962C8B-B14F-4D97-AF65-F5344CB8AC3E}">
        <p14:creationId xmlns:p14="http://schemas.microsoft.com/office/powerpoint/2010/main" val="713880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where</a:t>
            </a:r>
            <a:r>
              <a:rPr lang="en-US" baseline="0" dirty="0" smtClean="0"/>
              <a:t> YOU can find your school’s survey reports. The link is at the top.</a:t>
            </a:r>
            <a:endParaRPr lang="en-US" dirty="0"/>
          </a:p>
        </p:txBody>
      </p:sp>
      <p:sp>
        <p:nvSpPr>
          <p:cNvPr id="4" name="Slide Number Placeholder 3"/>
          <p:cNvSpPr>
            <a:spLocks noGrp="1"/>
          </p:cNvSpPr>
          <p:nvPr>
            <p:ph type="sldNum" sz="quarter" idx="10"/>
          </p:nvPr>
        </p:nvSpPr>
        <p:spPr/>
        <p:txBody>
          <a:bodyPr/>
          <a:lstStyle/>
          <a:p>
            <a:fld id="{122434C7-5BD9-4804-A42B-5B0CE315960F}" type="slidenum">
              <a:rPr lang="en-US" smtClean="0"/>
              <a:t>7</a:t>
            </a:fld>
            <a:endParaRPr lang="en-US"/>
          </a:p>
        </p:txBody>
      </p:sp>
    </p:spTree>
    <p:extLst>
      <p:ext uri="{BB962C8B-B14F-4D97-AF65-F5344CB8AC3E}">
        <p14:creationId xmlns:p14="http://schemas.microsoft.com/office/powerpoint/2010/main" val="3004991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can replace</a:t>
            </a:r>
            <a:r>
              <a:rPr lang="en-US" baseline="0" dirty="0" smtClean="0"/>
              <a:t> these with your own school’s data. But, it’s nice to show snapshots from your data or print out the reports so everyone can see the same data. Ideally, you want to look at the graphs on the front page of the report, and then dig into the scale more deeply by looking at the corresponding table. The scale is more reliable because the number is based on all the questions, but it’s also nice to look at the actual questions in the scale and what is high or low. Using the snapshot tool in Adobe Acrobat, you can take pictures just like this from the reports that you can then copy and paste into this sample </a:t>
            </a:r>
            <a:r>
              <a:rPr lang="en-US" baseline="0" dirty="0" err="1" smtClean="0"/>
              <a:t>powerpoint</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58C927E0-F97C-A74E-91C2-817BA7C1FDB7}" type="slidenum">
              <a:rPr lang="en-US" smtClean="0"/>
              <a:t>8</a:t>
            </a:fld>
            <a:endParaRPr lang="en-US" dirty="0"/>
          </a:p>
        </p:txBody>
      </p:sp>
    </p:spTree>
    <p:extLst>
      <p:ext uri="{BB962C8B-B14F-4D97-AF65-F5344CB8AC3E}">
        <p14:creationId xmlns:p14="http://schemas.microsoft.com/office/powerpoint/2010/main" val="18228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10</a:t>
            </a:r>
            <a:r>
              <a:rPr lang="en-US" baseline="0" dirty="0" smtClean="0"/>
              <a:t> min. </a:t>
            </a:r>
          </a:p>
          <a:p>
            <a:pPr marL="171450" indent="-171450">
              <a:buFont typeface="Arial"/>
              <a:buChar char="•"/>
            </a:pPr>
            <a:r>
              <a:rPr lang="en-US" baseline="0" dirty="0" smtClean="0"/>
              <a:t>Participants review data independently first, then draw their attention to specific areas or trends you would like them to focus on.</a:t>
            </a:r>
          </a:p>
          <a:p>
            <a:pPr marL="171450" indent="-171450">
              <a:buFont typeface="Arial"/>
              <a:buChar char="•"/>
            </a:pPr>
            <a:r>
              <a:rPr lang="en-US" baseline="0" dirty="0" smtClean="0"/>
              <a:t>Ask them to respond to the questions on the slide verbally in their group and record their thoughts on the handout. </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58C927E0-F97C-A74E-91C2-817BA7C1FDB7}" type="slidenum">
              <a:rPr lang="en-US" smtClean="0"/>
              <a:t>9</a:t>
            </a:fld>
            <a:endParaRPr lang="en-US" dirty="0"/>
          </a:p>
        </p:txBody>
      </p:sp>
    </p:spTree>
    <p:extLst>
      <p:ext uri="{BB962C8B-B14F-4D97-AF65-F5344CB8AC3E}">
        <p14:creationId xmlns:p14="http://schemas.microsoft.com/office/powerpoint/2010/main" val="4212981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10 min.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Ask participants to respond to the questions on the slide verbally in their group and record their thoughts on the handout. </a:t>
            </a:r>
          </a:p>
          <a:p>
            <a:endParaRPr lang="en-US" dirty="0"/>
          </a:p>
        </p:txBody>
      </p:sp>
      <p:sp>
        <p:nvSpPr>
          <p:cNvPr id="4" name="Slide Number Placeholder 3"/>
          <p:cNvSpPr>
            <a:spLocks noGrp="1"/>
          </p:cNvSpPr>
          <p:nvPr>
            <p:ph type="sldNum" sz="quarter" idx="10"/>
          </p:nvPr>
        </p:nvSpPr>
        <p:spPr/>
        <p:txBody>
          <a:bodyPr/>
          <a:lstStyle/>
          <a:p>
            <a:fld id="{58C927E0-F97C-A74E-91C2-817BA7C1FDB7}" type="slidenum">
              <a:rPr lang="en-US" smtClean="0"/>
              <a:t>10</a:t>
            </a:fld>
            <a:endParaRPr lang="en-US" dirty="0"/>
          </a:p>
        </p:txBody>
      </p:sp>
    </p:spTree>
    <p:extLst>
      <p:ext uri="{BB962C8B-B14F-4D97-AF65-F5344CB8AC3E}">
        <p14:creationId xmlns:p14="http://schemas.microsoft.com/office/powerpoint/2010/main" val="2425519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10 min.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Ask participants to respond to the questions on the slide verbally in their group and record their thoughts on the handout. </a:t>
            </a:r>
          </a:p>
          <a:p>
            <a:pPr marL="171450" indent="-171450">
              <a:buFont typeface="Arial"/>
              <a:buChar char="•"/>
            </a:pPr>
            <a:r>
              <a:rPr lang="en-US" dirty="0" smtClean="0"/>
              <a:t>Remind them that the</a:t>
            </a:r>
            <a:r>
              <a:rPr lang="en-US" baseline="0" dirty="0" smtClean="0"/>
              <a:t> purpose of the discussion is to review the data as a community in order to work together to improve the school climate. Keep everything light and positive!</a:t>
            </a:r>
            <a:endParaRPr lang="en-US" dirty="0"/>
          </a:p>
        </p:txBody>
      </p:sp>
      <p:sp>
        <p:nvSpPr>
          <p:cNvPr id="4" name="Slide Number Placeholder 3"/>
          <p:cNvSpPr>
            <a:spLocks noGrp="1"/>
          </p:cNvSpPr>
          <p:nvPr>
            <p:ph type="sldNum" sz="quarter" idx="10"/>
          </p:nvPr>
        </p:nvSpPr>
        <p:spPr/>
        <p:txBody>
          <a:bodyPr/>
          <a:lstStyle/>
          <a:p>
            <a:fld id="{58C927E0-F97C-A74E-91C2-817BA7C1FDB7}" type="slidenum">
              <a:rPr lang="en-US" smtClean="0"/>
              <a:t>11</a:t>
            </a:fld>
            <a:endParaRPr lang="en-US" dirty="0"/>
          </a:p>
        </p:txBody>
      </p:sp>
    </p:spTree>
    <p:extLst>
      <p:ext uri="{BB962C8B-B14F-4D97-AF65-F5344CB8AC3E}">
        <p14:creationId xmlns:p14="http://schemas.microsoft.com/office/powerpoint/2010/main" val="321584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C0731B6-AABB-43E0-BA16-7ECD5C0B5E0F}" type="datetimeFigureOut">
              <a:rPr lang="en-US" altLang="en-US"/>
              <a:pPr/>
              <a:t>11/25/2015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F10A3EC-9540-46CD-8CF4-CA67D0BD6505}" type="slidenum">
              <a:rPr lang="en-US" altLang="en-US"/>
              <a:pPr/>
              <a:t>‹#›</a:t>
            </a:fld>
            <a:endParaRPr lang="en-US" altLang="en-US"/>
          </a:p>
        </p:txBody>
      </p:sp>
    </p:spTree>
    <p:extLst>
      <p:ext uri="{BB962C8B-B14F-4D97-AF65-F5344CB8AC3E}">
        <p14:creationId xmlns:p14="http://schemas.microsoft.com/office/powerpoint/2010/main" val="1539540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B6F9BC-FD89-461A-A29B-492BDF66370C}" type="datetimeFigureOut">
              <a:rPr lang="en-US" altLang="en-US"/>
              <a:pPr/>
              <a:t>11/25/2015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7D7D98-6A69-47DF-9454-867AAEB2F70A}" type="slidenum">
              <a:rPr lang="en-US" altLang="en-US"/>
              <a:pPr/>
              <a:t>‹#›</a:t>
            </a:fld>
            <a:endParaRPr lang="en-US" altLang="en-US"/>
          </a:p>
        </p:txBody>
      </p:sp>
    </p:spTree>
    <p:extLst>
      <p:ext uri="{BB962C8B-B14F-4D97-AF65-F5344CB8AC3E}">
        <p14:creationId xmlns:p14="http://schemas.microsoft.com/office/powerpoint/2010/main" val="2344472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8556D24-5262-403B-A7AA-AA08DC310CE0}" type="datetimeFigureOut">
              <a:rPr lang="en-US" altLang="en-US"/>
              <a:pPr/>
              <a:t>11/25/2015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321DBA3-D633-49C9-83ED-36474812C909}" type="slidenum">
              <a:rPr lang="en-US" altLang="en-US"/>
              <a:pPr/>
              <a:t>‹#›</a:t>
            </a:fld>
            <a:endParaRPr lang="en-US" altLang="en-US"/>
          </a:p>
        </p:txBody>
      </p:sp>
    </p:spTree>
    <p:extLst>
      <p:ext uri="{BB962C8B-B14F-4D97-AF65-F5344CB8AC3E}">
        <p14:creationId xmlns:p14="http://schemas.microsoft.com/office/powerpoint/2010/main" val="1575148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67926"/>
            <a:ext cx="8229600" cy="733778"/>
          </a:xfrm>
          <a:prstGeom prst="rect">
            <a:avLst/>
          </a:prstGeom>
        </p:spPr>
        <p:txBody>
          <a:bodyPr/>
          <a:lstStyle>
            <a:lvl1pPr>
              <a:defRPr sz="4400" b="1" i="1" kern="1200" spc="-100">
                <a:solidFill>
                  <a:srgbClr val="00365E"/>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412220"/>
          </a:xfrm>
          <a:prstGeom prst="rect">
            <a:avLst/>
          </a:prstGeom>
        </p:spPr>
        <p:txBody>
          <a:bodyPr anchor="b"/>
          <a:lstStyle>
            <a:lvl1pPr marL="0" indent="0">
              <a:buNone/>
              <a:defRPr sz="2400" b="1" i="0">
                <a:solidFill>
                  <a:srgbClr val="33170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8229600" cy="3951288"/>
          </a:xfrm>
          <a:prstGeom prst="rect">
            <a:avLst/>
          </a:prstGeom>
        </p:spPr>
        <p:txBody>
          <a:bodyPr/>
          <a:lstStyle>
            <a:lvl1pPr>
              <a:defRPr sz="2400">
                <a:solidFill>
                  <a:srgbClr val="33170A"/>
                </a:solidFill>
              </a:defRPr>
            </a:lvl1pPr>
            <a:lvl2pPr>
              <a:defRPr sz="2000">
                <a:solidFill>
                  <a:srgbClr val="33170A"/>
                </a:solidFill>
              </a:defRPr>
            </a:lvl2pPr>
            <a:lvl3pPr>
              <a:defRPr sz="1800">
                <a:solidFill>
                  <a:srgbClr val="33170A"/>
                </a:solidFill>
              </a:defRPr>
            </a:lvl3pPr>
            <a:lvl4pPr>
              <a:defRPr sz="1600">
                <a:solidFill>
                  <a:srgbClr val="33170A"/>
                </a:solidFill>
              </a:defRPr>
            </a:lvl4pPr>
            <a:lvl5pPr>
              <a:defRPr sz="1600">
                <a:solidFill>
                  <a:srgbClr val="33170A"/>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5412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13569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79600"/>
            <a:ext cx="8229600" cy="39522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02317BB0-E05B-4543-A9F5-216AB01D621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568608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3664"/>
            <a:ext cx="4038600" cy="3987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83664"/>
            <a:ext cx="4038600" cy="3987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7EF799A5-0CC9-464A-8131-3B20EFED5341}"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215870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83664"/>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60320"/>
            <a:ext cx="4040188" cy="3251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883664"/>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60320"/>
            <a:ext cx="4041775" cy="3251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fld id="{519686E2-D551-43BD-8ABC-A86E1C41C952}"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894119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31EE9A03-6342-46CB-8230-2F01CC4C94A2}"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8564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EBF6200-2D0C-4ECE-AD1E-2C822EE2D80A}" type="datetimeFigureOut">
              <a:rPr lang="en-US" altLang="en-US"/>
              <a:pPr/>
              <a:t>11/25/2015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B16CA91-91CE-42DE-A7D8-C4B95A45C518}" type="slidenum">
              <a:rPr lang="en-US" altLang="en-US"/>
              <a:pPr/>
              <a:t>‹#›</a:t>
            </a:fld>
            <a:endParaRPr lang="en-US" altLang="en-US"/>
          </a:p>
        </p:txBody>
      </p:sp>
    </p:spTree>
    <p:extLst>
      <p:ext uri="{BB962C8B-B14F-4D97-AF65-F5344CB8AC3E}">
        <p14:creationId xmlns:p14="http://schemas.microsoft.com/office/powerpoint/2010/main" val="752648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67B0A34-79ED-41B7-B491-36976970E0D7}" type="datetimeFigureOut">
              <a:rPr lang="en-US" altLang="en-US"/>
              <a:pPr/>
              <a:t>11/25/2015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EEBBE14-FFC0-452A-8E63-490FF2F4E689}" type="slidenum">
              <a:rPr lang="en-US" altLang="en-US"/>
              <a:pPr/>
              <a:t>‹#›</a:t>
            </a:fld>
            <a:endParaRPr lang="en-US" altLang="en-US"/>
          </a:p>
        </p:txBody>
      </p:sp>
    </p:spTree>
    <p:extLst>
      <p:ext uri="{BB962C8B-B14F-4D97-AF65-F5344CB8AC3E}">
        <p14:creationId xmlns:p14="http://schemas.microsoft.com/office/powerpoint/2010/main" val="2835909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5241D69-592F-4A8D-804B-DCD2616D1C14}" type="datetimeFigureOut">
              <a:rPr lang="en-US" altLang="en-US"/>
              <a:pPr/>
              <a:t>11/25/2015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5119BBA-B2F9-4214-B3EF-85A33CD83A93}" type="slidenum">
              <a:rPr lang="en-US" altLang="en-US"/>
              <a:pPr/>
              <a:t>‹#›</a:t>
            </a:fld>
            <a:endParaRPr lang="en-US" altLang="en-US"/>
          </a:p>
        </p:txBody>
      </p:sp>
    </p:spTree>
    <p:extLst>
      <p:ext uri="{BB962C8B-B14F-4D97-AF65-F5344CB8AC3E}">
        <p14:creationId xmlns:p14="http://schemas.microsoft.com/office/powerpoint/2010/main" val="175360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FD1CAF5-27D2-4615-B06C-4BCA1D3F976D}" type="datetimeFigureOut">
              <a:rPr lang="en-US" altLang="en-US"/>
              <a:pPr/>
              <a:t>11/25/2015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731A90D-0BBF-49C1-B711-DDCAB1807C6C}" type="slidenum">
              <a:rPr lang="en-US" altLang="en-US"/>
              <a:pPr/>
              <a:t>‹#›</a:t>
            </a:fld>
            <a:endParaRPr lang="en-US" altLang="en-US"/>
          </a:p>
        </p:txBody>
      </p:sp>
    </p:spTree>
    <p:extLst>
      <p:ext uri="{BB962C8B-B14F-4D97-AF65-F5344CB8AC3E}">
        <p14:creationId xmlns:p14="http://schemas.microsoft.com/office/powerpoint/2010/main" val="241632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247AF39-B6C9-4D26-BE6D-5B70F2191CD1}" type="datetimeFigureOut">
              <a:rPr lang="en-US" altLang="en-US"/>
              <a:pPr/>
              <a:t>11/25/2015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8289D58-ABAD-4E6A-ACC9-6742324E36E0}" type="slidenum">
              <a:rPr lang="en-US" altLang="en-US"/>
              <a:pPr/>
              <a:t>‹#›</a:t>
            </a:fld>
            <a:endParaRPr lang="en-US" altLang="en-US"/>
          </a:p>
        </p:txBody>
      </p:sp>
    </p:spTree>
    <p:extLst>
      <p:ext uri="{BB962C8B-B14F-4D97-AF65-F5344CB8AC3E}">
        <p14:creationId xmlns:p14="http://schemas.microsoft.com/office/powerpoint/2010/main" val="3793314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D389580-B1EE-477A-8A6D-0BE7501EEAA1}" type="datetimeFigureOut">
              <a:rPr lang="en-US" altLang="en-US"/>
              <a:pPr/>
              <a:t>11/25/2015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3EC22A3-10B4-43E5-B528-10CE5D9722FA}" type="slidenum">
              <a:rPr lang="en-US" altLang="en-US"/>
              <a:pPr/>
              <a:t>‹#›</a:t>
            </a:fld>
            <a:endParaRPr lang="en-US" altLang="en-US"/>
          </a:p>
        </p:txBody>
      </p:sp>
    </p:spTree>
    <p:extLst>
      <p:ext uri="{BB962C8B-B14F-4D97-AF65-F5344CB8AC3E}">
        <p14:creationId xmlns:p14="http://schemas.microsoft.com/office/powerpoint/2010/main" val="64001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15D44F1-1FC2-453B-9334-6B221EB9EA6A}" type="datetimeFigureOut">
              <a:rPr lang="en-US" altLang="en-US"/>
              <a:pPr/>
              <a:t>11/25/2015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59ACE3-DA5B-4E11-A2E6-BA4D7B0B17AF}" type="slidenum">
              <a:rPr lang="en-US" altLang="en-US"/>
              <a:pPr/>
              <a:t>‹#›</a:t>
            </a:fld>
            <a:endParaRPr lang="en-US" altLang="en-US"/>
          </a:p>
        </p:txBody>
      </p:sp>
    </p:spTree>
    <p:extLst>
      <p:ext uri="{BB962C8B-B14F-4D97-AF65-F5344CB8AC3E}">
        <p14:creationId xmlns:p14="http://schemas.microsoft.com/office/powerpoint/2010/main" val="1536787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4BB3328-0304-45D0-A5C0-5AEC64BA04F3}" type="datetimeFigureOut">
              <a:rPr lang="en-US" altLang="en-US"/>
              <a:pPr/>
              <a:t>11/25/2015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AD893E-130F-4589-BCB0-91EBCC2E9874}" type="slidenum">
              <a:rPr lang="en-US" altLang="en-US"/>
              <a:pPr/>
              <a:t>‹#›</a:t>
            </a:fld>
            <a:endParaRPr lang="en-US" altLang="en-US"/>
          </a:p>
        </p:txBody>
      </p:sp>
    </p:spTree>
    <p:extLst>
      <p:ext uri="{BB962C8B-B14F-4D97-AF65-F5344CB8AC3E}">
        <p14:creationId xmlns:p14="http://schemas.microsoft.com/office/powerpoint/2010/main" val="189801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80A1DB5C-BE60-4F42-8ADE-33FFFCE60C03}" type="datetimeFigureOut">
              <a:rPr lang="en-US" altLang="en-US"/>
              <a:pPr/>
              <a:t>11/25/2015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EC324C8-005F-425B-AFCD-88B2972106D5}" type="slidenum">
              <a:rPr lang="en-US" altLang="en-US"/>
              <a:pPr/>
              <a:t>‹#›</a:t>
            </a:fld>
            <a:endParaRPr lang="en-US" altLang="en-US"/>
          </a:p>
        </p:txBody>
      </p:sp>
      <p:sp>
        <p:nvSpPr>
          <p:cNvPr id="7" name="Rectangle 6"/>
          <p:cNvSpPr/>
          <p:nvPr userDrawn="1"/>
        </p:nvSpPr>
        <p:spPr>
          <a:xfrm>
            <a:off x="0" y="0"/>
            <a:ext cx="9144000" cy="319852"/>
          </a:xfrm>
          <a:prstGeom prst="rect">
            <a:avLst/>
          </a:prstGeom>
          <a:solidFill>
            <a:srgbClr val="0036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319852"/>
            <a:ext cx="9144000" cy="117592"/>
          </a:xfrm>
          <a:prstGeom prst="rect">
            <a:avLst/>
          </a:prstGeom>
          <a:solidFill>
            <a:srgbClr val="D224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437444"/>
            <a:ext cx="9144000" cy="104978"/>
          </a:xfrm>
          <a:prstGeom prst="rect">
            <a:avLst/>
          </a:prstGeom>
          <a:solidFill>
            <a:srgbClr val="CCA1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WCSD_horiz2RGB.jpg"/>
          <p:cNvPicPr>
            <a:picLocks noChangeAspect="1"/>
          </p:cNvPicPr>
          <p:nvPr userDrawn="1"/>
        </p:nvPicPr>
        <p:blipFill>
          <a:blip r:embed="rId16"/>
          <a:stretch>
            <a:fillRect/>
          </a:stretch>
        </p:blipFill>
        <p:spPr>
          <a:xfrm>
            <a:off x="7523842" y="6035524"/>
            <a:ext cx="1162958" cy="616912"/>
          </a:xfrm>
          <a:prstGeom prst="rect">
            <a:avLst/>
          </a:prstGeom>
        </p:spPr>
      </p:pic>
    </p:spTree>
    <p:extLst>
      <p:ext uri="{BB962C8B-B14F-4D97-AF65-F5344CB8AC3E}">
        <p14:creationId xmlns:p14="http://schemas.microsoft.com/office/powerpoint/2010/main" val="1198879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3" r:id="rId12"/>
    <p:sldLayoutId id="2147483659" r:id="rId13"/>
  </p:sldLayoutIdLst>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55675"/>
            <a:ext cx="82296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879600"/>
            <a:ext cx="82296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defRPr>
            </a:lvl1pPr>
          </a:lstStyle>
          <a:p>
            <a:fld id="{A9341A09-2B83-4C56-8EE3-1BB4D8FC4879}"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5439573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ctr" defTabSz="457200" rtl="0" eaLnBrk="1" fontAlgn="base" hangingPunct="1">
        <a:spcBef>
          <a:spcPct val="0"/>
        </a:spcBef>
        <a:spcAft>
          <a:spcPct val="0"/>
        </a:spcAft>
        <a:defRPr sz="4400" kern="1200">
          <a:solidFill>
            <a:schemeClr val="tx2"/>
          </a:solidFill>
          <a:latin typeface="+mj-lt"/>
          <a:ea typeface="MS PGothic" pitchFamily="34" charset="-128"/>
          <a:cs typeface="MS PGothic" charset="0"/>
        </a:defRPr>
      </a:lvl1pPr>
      <a:lvl2pPr algn="ctr" defTabSz="457200" rtl="0" eaLnBrk="1" fontAlgn="base" hangingPunct="1">
        <a:spcBef>
          <a:spcPct val="0"/>
        </a:spcBef>
        <a:spcAft>
          <a:spcPct val="0"/>
        </a:spcAft>
        <a:defRPr sz="4400">
          <a:solidFill>
            <a:schemeClr val="tx2"/>
          </a:solidFill>
          <a:latin typeface="Calibri" pitchFamily="34" charset="0"/>
          <a:ea typeface="MS PGothic" pitchFamily="34" charset="-128"/>
          <a:cs typeface="MS PGothic" charset="0"/>
        </a:defRPr>
      </a:lvl2pPr>
      <a:lvl3pPr algn="ctr" defTabSz="457200" rtl="0" eaLnBrk="1" fontAlgn="base" hangingPunct="1">
        <a:spcBef>
          <a:spcPct val="0"/>
        </a:spcBef>
        <a:spcAft>
          <a:spcPct val="0"/>
        </a:spcAft>
        <a:defRPr sz="4400">
          <a:solidFill>
            <a:schemeClr val="tx2"/>
          </a:solidFill>
          <a:latin typeface="Calibri" pitchFamily="34" charset="0"/>
          <a:ea typeface="MS PGothic" pitchFamily="34" charset="-128"/>
          <a:cs typeface="MS PGothic" charset="0"/>
        </a:defRPr>
      </a:lvl3pPr>
      <a:lvl4pPr algn="ctr" defTabSz="457200" rtl="0" eaLnBrk="1" fontAlgn="base" hangingPunct="1">
        <a:spcBef>
          <a:spcPct val="0"/>
        </a:spcBef>
        <a:spcAft>
          <a:spcPct val="0"/>
        </a:spcAft>
        <a:defRPr sz="4400">
          <a:solidFill>
            <a:schemeClr val="tx2"/>
          </a:solidFill>
          <a:latin typeface="Calibri" pitchFamily="34" charset="0"/>
          <a:ea typeface="MS PGothic" pitchFamily="34" charset="-128"/>
          <a:cs typeface="MS PGothic" charset="0"/>
        </a:defRPr>
      </a:lvl4pPr>
      <a:lvl5pPr algn="ctr" defTabSz="457200" rtl="0" eaLnBrk="1" fontAlgn="base" hangingPunct="1">
        <a:spcBef>
          <a:spcPct val="0"/>
        </a:spcBef>
        <a:spcAft>
          <a:spcPct val="0"/>
        </a:spcAft>
        <a:defRPr sz="4400">
          <a:solidFill>
            <a:schemeClr val="tx2"/>
          </a:solidFill>
          <a:latin typeface="Calibri" pitchFamily="34"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2"/>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2"/>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2"/>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2"/>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0.em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Climate Survey Debrief </a:t>
            </a:r>
            <a:endParaRPr lang="en-US" dirty="0"/>
          </a:p>
        </p:txBody>
      </p:sp>
      <p:sp>
        <p:nvSpPr>
          <p:cNvPr id="5" name="Subtitle 4"/>
          <p:cNvSpPr>
            <a:spLocks noGrp="1"/>
          </p:cNvSpPr>
          <p:nvPr>
            <p:ph type="subTitle" idx="1"/>
          </p:nvPr>
        </p:nvSpPr>
        <p:spPr/>
        <p:txBody>
          <a:bodyPr/>
          <a:lstStyle/>
          <a:p>
            <a:r>
              <a:rPr lang="en-US" dirty="0" smtClean="0"/>
              <a:t>Parent Toolkit</a:t>
            </a:r>
            <a:endParaRPr lang="en-US" dirty="0"/>
          </a:p>
        </p:txBody>
      </p:sp>
    </p:spTree>
    <p:extLst>
      <p:ext uri="{BB962C8B-B14F-4D97-AF65-F5344CB8AC3E}">
        <p14:creationId xmlns:p14="http://schemas.microsoft.com/office/powerpoint/2010/main" val="3473009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a:t>
            </a:r>
            <a:endParaRPr lang="en-US" dirty="0"/>
          </a:p>
        </p:txBody>
      </p:sp>
      <p:sp>
        <p:nvSpPr>
          <p:cNvPr id="3" name="Content Placeholder 2"/>
          <p:cNvSpPr>
            <a:spLocks noGrp="1"/>
          </p:cNvSpPr>
          <p:nvPr>
            <p:ph idx="1"/>
          </p:nvPr>
        </p:nvSpPr>
        <p:spPr/>
        <p:txBody>
          <a:bodyPr/>
          <a:lstStyle/>
          <a:p>
            <a:r>
              <a:rPr lang="en-US" dirty="0" smtClean="0"/>
              <a:t>Why is this data important?</a:t>
            </a:r>
          </a:p>
          <a:p>
            <a:r>
              <a:rPr lang="en-US" dirty="0" smtClean="0"/>
              <a:t>What feedback can you offer about certain trends? </a:t>
            </a:r>
          </a:p>
          <a:p>
            <a:r>
              <a:rPr lang="en-US" dirty="0" smtClean="0"/>
              <a:t>How does this impact you as a parent and your student? </a:t>
            </a:r>
            <a:endParaRPr lang="en-US" dirty="0"/>
          </a:p>
        </p:txBody>
      </p:sp>
    </p:spTree>
    <p:extLst>
      <p:ext uri="{BB962C8B-B14F-4D97-AF65-F5344CB8AC3E}">
        <p14:creationId xmlns:p14="http://schemas.microsoft.com/office/powerpoint/2010/main" val="1302038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 </a:t>
            </a:r>
            <a:endParaRPr lang="en-US" dirty="0"/>
          </a:p>
        </p:txBody>
      </p:sp>
      <p:sp>
        <p:nvSpPr>
          <p:cNvPr id="3" name="Content Placeholder 2"/>
          <p:cNvSpPr>
            <a:spLocks noGrp="1"/>
          </p:cNvSpPr>
          <p:nvPr>
            <p:ph idx="1"/>
          </p:nvPr>
        </p:nvSpPr>
        <p:spPr/>
        <p:txBody>
          <a:bodyPr/>
          <a:lstStyle/>
          <a:p>
            <a:r>
              <a:rPr lang="en-US" dirty="0" smtClean="0"/>
              <a:t>Looking at the school goals and data, what action steps can we take as a school community? </a:t>
            </a:r>
          </a:p>
          <a:p>
            <a:pPr marL="342900" lvl="1" indent="-342900">
              <a:buFont typeface="Arial"/>
              <a:buChar char="•"/>
            </a:pPr>
            <a:r>
              <a:rPr lang="en-US" sz="3200" dirty="0" smtClean="0"/>
              <a:t>How </a:t>
            </a:r>
            <a:r>
              <a:rPr lang="en-US" sz="3200" dirty="0"/>
              <a:t>will we get to where we want to be? </a:t>
            </a:r>
            <a:endParaRPr lang="en-US" sz="3200" dirty="0" smtClean="0"/>
          </a:p>
          <a:p>
            <a:pPr marL="342900" lvl="1" indent="-342900">
              <a:buFont typeface="Arial"/>
              <a:buChar char="•"/>
            </a:pPr>
            <a:r>
              <a:rPr lang="en-US" sz="3200" dirty="0" smtClean="0"/>
              <a:t>How </a:t>
            </a:r>
            <a:r>
              <a:rPr lang="en-US" sz="3200" dirty="0"/>
              <a:t>will we improve practice with what we have learned? </a:t>
            </a:r>
          </a:p>
        </p:txBody>
      </p:sp>
    </p:spTree>
    <p:extLst>
      <p:ext uri="{BB962C8B-B14F-4D97-AF65-F5344CB8AC3E}">
        <p14:creationId xmlns:p14="http://schemas.microsoft.com/office/powerpoint/2010/main" val="2406136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idx="1"/>
          </p:nvPr>
        </p:nvSpPr>
        <p:spPr/>
        <p:txBody>
          <a:bodyPr/>
          <a:lstStyle/>
          <a:p>
            <a:pPr marL="0" indent="0">
              <a:buNone/>
            </a:pPr>
            <a:r>
              <a:rPr lang="en-US" sz="2800" dirty="0" smtClean="0"/>
              <a:t>Turn to your welcome partner and respond to these questions: </a:t>
            </a:r>
          </a:p>
          <a:p>
            <a:r>
              <a:rPr lang="en-US" sz="2800" dirty="0" smtClean="0"/>
              <a:t>Did you find the Climate data interesting?</a:t>
            </a:r>
          </a:p>
          <a:p>
            <a:endParaRPr lang="en-US" sz="2800" dirty="0" smtClean="0"/>
          </a:p>
          <a:p>
            <a:r>
              <a:rPr lang="en-US" sz="2800" dirty="0" smtClean="0"/>
              <a:t>Did you find collaborating about the data helpful?</a:t>
            </a:r>
          </a:p>
          <a:p>
            <a:endParaRPr lang="en-US" sz="2800" dirty="0" smtClean="0"/>
          </a:p>
          <a:p>
            <a:r>
              <a:rPr lang="en-US" sz="2800" dirty="0" smtClean="0"/>
              <a:t>How do you feel attending to this information can help support your student? </a:t>
            </a:r>
            <a:endParaRPr lang="en-US" sz="2800" dirty="0"/>
          </a:p>
        </p:txBody>
      </p:sp>
    </p:spTree>
    <p:extLst>
      <p:ext uri="{BB962C8B-B14F-4D97-AF65-F5344CB8AC3E}">
        <p14:creationId xmlns:p14="http://schemas.microsoft.com/office/powerpoint/2010/main" val="255659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Envisioning School Climate</a:t>
            </a:r>
            <a:endParaRPr lang="en-US" dirty="0"/>
          </a:p>
        </p:txBody>
      </p:sp>
      <p:sp>
        <p:nvSpPr>
          <p:cNvPr id="3" name="Content Placeholder 2"/>
          <p:cNvSpPr>
            <a:spLocks noGrp="1"/>
          </p:cNvSpPr>
          <p:nvPr>
            <p:ph idx="1"/>
          </p:nvPr>
        </p:nvSpPr>
        <p:spPr/>
        <p:txBody>
          <a:bodyPr/>
          <a:lstStyle/>
          <a:p>
            <a:endParaRPr lang="en-US" dirty="0"/>
          </a:p>
        </p:txBody>
      </p:sp>
      <p:pic>
        <p:nvPicPr>
          <p:cNvPr id="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950" y="2019253"/>
            <a:ext cx="4108450"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994647"/>
            <a:ext cx="44402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40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Welcome</a:t>
            </a:r>
            <a:endParaRPr lang="en-US" dirty="0"/>
          </a:p>
        </p:txBody>
      </p:sp>
      <p:sp>
        <p:nvSpPr>
          <p:cNvPr id="5" name="Content Placeholder 4"/>
          <p:cNvSpPr>
            <a:spLocks noGrp="1"/>
          </p:cNvSpPr>
          <p:nvPr>
            <p:ph idx="1"/>
          </p:nvPr>
        </p:nvSpPr>
        <p:spPr/>
        <p:txBody>
          <a:bodyPr/>
          <a:lstStyle/>
          <a:p>
            <a:pPr marL="0" indent="0">
              <a:buNone/>
            </a:pPr>
            <a:r>
              <a:rPr lang="en-US" dirty="0" smtClean="0"/>
              <a:t>Please take a moment to write a response to the following questions. </a:t>
            </a:r>
          </a:p>
          <a:p>
            <a:pPr marL="0" indent="0">
              <a:buNone/>
            </a:pPr>
            <a:endParaRPr lang="en-US" dirty="0" smtClean="0"/>
          </a:p>
          <a:p>
            <a:r>
              <a:rPr lang="en-US" dirty="0" smtClean="0"/>
              <a:t>How many students do you have in the WCSD, name each and grade level they are in currently?</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191008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Intentions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7978582"/>
              </p:ext>
            </p:extLst>
          </p:nvPr>
        </p:nvGraphicFramePr>
        <p:xfrm>
          <a:off x="457200" y="1879600"/>
          <a:ext cx="8229600" cy="395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66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graphicEl>
                                              <a:dgm id="{7E429971-BC57-430F-BB25-C0574E5E39E3}"/>
                                            </p:graphicEl>
                                          </p:spTgt>
                                        </p:tgtEl>
                                        <p:attrNameLst>
                                          <p:attrName>style.visibility</p:attrName>
                                        </p:attrNameLst>
                                      </p:cBhvr>
                                      <p:to>
                                        <p:strVal val="visible"/>
                                      </p:to>
                                    </p:set>
                                    <p:animEffect transition="in" filter="wipe(left)">
                                      <p:cBhvr>
                                        <p:cTn id="7" dur="500"/>
                                        <p:tgtEl>
                                          <p:spTgt spid="5">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dgm id="{D54B1729-BC98-42C1-9C6C-D65DCBA4358F}"/>
                                            </p:graphicEl>
                                          </p:spTgt>
                                        </p:tgtEl>
                                        <p:attrNameLst>
                                          <p:attrName>style.visibility</p:attrName>
                                        </p:attrNameLst>
                                      </p:cBhvr>
                                      <p:to>
                                        <p:strVal val="visible"/>
                                      </p:to>
                                    </p:set>
                                    <p:animEffect transition="in" filter="wipe(left)">
                                      <p:cBhvr>
                                        <p:cTn id="11" dur="500"/>
                                        <p:tgtEl>
                                          <p:spTgt spid="5">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graphicEl>
                                              <a:dgm id="{C04276DC-EE64-470A-B8BC-09067B8045FA}"/>
                                            </p:graphicEl>
                                          </p:spTgt>
                                        </p:tgtEl>
                                        <p:attrNameLst>
                                          <p:attrName>style.visibility</p:attrName>
                                        </p:attrNameLst>
                                      </p:cBhvr>
                                      <p:to>
                                        <p:strVal val="visible"/>
                                      </p:to>
                                    </p:set>
                                    <p:animEffect transition="in" filter="wipe(left)">
                                      <p:cBhvr>
                                        <p:cTn id="15" dur="500"/>
                                        <p:tgtEl>
                                          <p:spTgt spid="5">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graphicEl>
                                              <a:dgm id="{B37A5355-225B-4C6F-AED7-6C620F99EECC}"/>
                                            </p:graphicEl>
                                          </p:spTgt>
                                        </p:tgtEl>
                                        <p:attrNameLst>
                                          <p:attrName>style.visibility</p:attrName>
                                        </p:attrNameLst>
                                      </p:cBhvr>
                                      <p:to>
                                        <p:strVal val="visible"/>
                                      </p:to>
                                    </p:set>
                                    <p:animEffect transition="in" filter="wipe(left)">
                                      <p:cBhvr>
                                        <p:cTn id="19" dur="500"/>
                                        <p:tgtEl>
                                          <p:spTgt spid="5">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graphicEl>
                                              <a:dgm id="{F5034101-5B7D-4FE7-B47A-5A48CF39606B}"/>
                                            </p:graphicEl>
                                          </p:spTgt>
                                        </p:tgtEl>
                                        <p:attrNameLst>
                                          <p:attrName>style.visibility</p:attrName>
                                        </p:attrNameLst>
                                      </p:cBhvr>
                                      <p:to>
                                        <p:strVal val="visible"/>
                                      </p:to>
                                    </p:set>
                                    <p:animEffect transition="in" filter="wipe(left)">
                                      <p:cBhvr>
                                        <p:cTn id="23" dur="500"/>
                                        <p:tgtEl>
                                          <p:spTgt spid="5">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graphicEl>
                                              <a:dgm id="{C7C3E6FD-D83F-4BDA-907E-B5EE041DA931}"/>
                                            </p:graphicEl>
                                          </p:spTgt>
                                        </p:tgtEl>
                                        <p:attrNameLst>
                                          <p:attrName>style.visibility</p:attrName>
                                        </p:attrNameLst>
                                      </p:cBhvr>
                                      <p:to>
                                        <p:strVal val="visible"/>
                                      </p:to>
                                    </p:set>
                                    <p:animEffect transition="in" filter="wipe(left)">
                                      <p:cBhvr>
                                        <p:cTn id="27" dur="500"/>
                                        <p:tgtEl>
                                          <p:spTgt spid="5">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Goals and Mission</a:t>
            </a:r>
            <a:endParaRPr lang="en-US" dirty="0"/>
          </a:p>
        </p:txBody>
      </p:sp>
      <p:sp>
        <p:nvSpPr>
          <p:cNvPr id="3" name="Content Placeholder 2"/>
          <p:cNvSpPr>
            <a:spLocks noGrp="1"/>
          </p:cNvSpPr>
          <p:nvPr>
            <p:ph idx="1"/>
          </p:nvPr>
        </p:nvSpPr>
        <p:spPr/>
        <p:txBody>
          <a:bodyPr/>
          <a:lstStyle/>
          <a:p>
            <a:pPr marL="0" indent="0">
              <a:buNone/>
            </a:pPr>
            <a:r>
              <a:rPr lang="en-US" dirty="0" smtClean="0"/>
              <a:t>Take a moment to read through the school goals sheet you have been provided. </a:t>
            </a:r>
          </a:p>
          <a:p>
            <a:pPr marL="0" indent="0">
              <a:buNone/>
            </a:pPr>
            <a:endParaRPr lang="en-US" dirty="0"/>
          </a:p>
          <a:p>
            <a:r>
              <a:rPr lang="en-US" dirty="0" smtClean="0"/>
              <a:t>What words or phrases stand out to you? </a:t>
            </a:r>
          </a:p>
          <a:p>
            <a:endParaRPr lang="en-US" dirty="0"/>
          </a:p>
          <a:p>
            <a:r>
              <a:rPr lang="en-US" dirty="0" smtClean="0"/>
              <a:t>Where do we as a school community aspire to be? </a:t>
            </a:r>
            <a:endParaRPr lang="en-US" dirty="0"/>
          </a:p>
        </p:txBody>
      </p:sp>
    </p:spTree>
    <p:extLst>
      <p:ext uri="{BB962C8B-B14F-4D97-AF65-F5344CB8AC3E}">
        <p14:creationId xmlns:p14="http://schemas.microsoft.com/office/powerpoint/2010/main" val="1983297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570591"/>
            <a:ext cx="9144000" cy="5558275"/>
            <a:chOff x="0" y="570591"/>
            <a:chExt cx="9144000" cy="5558275"/>
          </a:xfrm>
        </p:grpSpPr>
        <p:sp>
          <p:nvSpPr>
            <p:cNvPr id="15" name="Oval 14"/>
            <p:cNvSpPr/>
            <p:nvPr/>
          </p:nvSpPr>
          <p:spPr>
            <a:xfrm>
              <a:off x="1862349" y="806170"/>
              <a:ext cx="5172632" cy="5073842"/>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3291889659"/>
                </p:ext>
              </p:extLst>
            </p:nvPr>
          </p:nvGraphicFramePr>
          <p:xfrm>
            <a:off x="0" y="570591"/>
            <a:ext cx="8893277" cy="5558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val 6"/>
            <p:cNvSpPr/>
            <p:nvPr/>
          </p:nvSpPr>
          <p:spPr>
            <a:xfrm>
              <a:off x="3642850" y="2797598"/>
              <a:ext cx="1710813" cy="1120878"/>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Gill Sans MT" panose="020B0502020104020203" pitchFamily="34" charset="0"/>
                </a:rPr>
                <a:t>Parent Climate Survey</a:t>
              </a:r>
              <a:endParaRPr lang="en-US" b="1" dirty="0">
                <a:solidFill>
                  <a:schemeClr val="tx1"/>
                </a:solidFill>
                <a:latin typeface="Gill Sans MT" panose="020B0502020104020203" pitchFamily="34" charset="0"/>
              </a:endParaRPr>
            </a:p>
          </p:txBody>
        </p:sp>
        <p:sp>
          <p:nvSpPr>
            <p:cNvPr id="8" name="Line Callout 1 (Accent Bar) 7"/>
            <p:cNvSpPr/>
            <p:nvPr/>
          </p:nvSpPr>
          <p:spPr>
            <a:xfrm>
              <a:off x="7034981" y="1218523"/>
              <a:ext cx="2109019" cy="421596"/>
            </a:xfrm>
            <a:prstGeom prst="accentCallout1">
              <a:avLst>
                <a:gd name="adj1" fmla="val 45052"/>
                <a:gd name="adj2" fmla="val -8589"/>
                <a:gd name="adj3" fmla="val 143392"/>
                <a:gd name="adj4" fmla="val -29773"/>
              </a:avLst>
            </a:prstGeom>
            <a:noFill/>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rot lat="0" lon="0" rev="0"/>
                </a:lightRig>
              </a:scene3d>
            </a:bodyPr>
            <a:lstStyle/>
            <a:p>
              <a:pPr marL="285750" indent="-285750">
                <a:buFont typeface="Arial" panose="020B0604020202020204" pitchFamily="34" charset="0"/>
                <a:buChar char="•"/>
              </a:pPr>
              <a:r>
                <a:rPr lang="en-US" dirty="0" smtClean="0">
                  <a:solidFill>
                    <a:schemeClr val="tx1"/>
                  </a:solidFill>
                  <a:effectLst>
                    <a:outerShdw blurRad="50800" dist="50800" dir="5400000" algn="ctr" rotWithShape="0">
                      <a:srgbClr val="000000">
                        <a:alpha val="0"/>
                      </a:srgbClr>
                    </a:outerShdw>
                  </a:effectLst>
                  <a:latin typeface="Gill Sans MT" panose="020B0502020104020203" pitchFamily="34" charset="0"/>
                </a:rPr>
                <a:t>Communication with School</a:t>
              </a:r>
            </a:p>
            <a:p>
              <a:pPr marL="285750" indent="-285750">
                <a:buFont typeface="Arial" panose="020B0604020202020204" pitchFamily="34" charset="0"/>
                <a:buChar char="•"/>
              </a:pPr>
              <a:r>
                <a:rPr lang="en-US" dirty="0" smtClean="0">
                  <a:solidFill>
                    <a:schemeClr val="tx1"/>
                  </a:solidFill>
                  <a:effectLst>
                    <a:outerShdw blurRad="50800" dist="50800" dir="5400000" algn="ctr" rotWithShape="0">
                      <a:srgbClr val="000000">
                        <a:alpha val="0"/>
                      </a:srgbClr>
                    </a:outerShdw>
                  </a:effectLst>
                  <a:latin typeface="Gill Sans MT" panose="020B0502020104020203" pitchFamily="34" charset="0"/>
                </a:rPr>
                <a:t>Contact with Personnel</a:t>
              </a:r>
              <a:endParaRPr lang="en-US" dirty="0">
                <a:solidFill>
                  <a:schemeClr val="tx1"/>
                </a:solidFill>
                <a:effectLst>
                  <a:outerShdw blurRad="50800" dist="50800" dir="5400000" algn="ctr" rotWithShape="0">
                    <a:srgbClr val="000000">
                      <a:alpha val="0"/>
                    </a:srgbClr>
                  </a:outerShdw>
                </a:effectLst>
                <a:latin typeface="Gill Sans MT" panose="020B0502020104020203" pitchFamily="34" charset="0"/>
              </a:endParaRPr>
            </a:p>
            <a:p>
              <a:endParaRPr lang="en-US" dirty="0">
                <a:solidFill>
                  <a:schemeClr val="tx1"/>
                </a:solidFill>
                <a:latin typeface="Gill Sans MT" panose="020B0502020104020203" pitchFamily="34" charset="0"/>
              </a:endParaRPr>
            </a:p>
          </p:txBody>
        </p:sp>
        <p:sp>
          <p:nvSpPr>
            <p:cNvPr id="9" name="Line Callout 1 (Accent Bar) 8"/>
            <p:cNvSpPr/>
            <p:nvPr/>
          </p:nvSpPr>
          <p:spPr>
            <a:xfrm>
              <a:off x="6799007" y="5168661"/>
              <a:ext cx="2212258" cy="421596"/>
            </a:xfrm>
            <a:prstGeom prst="accentCallout1">
              <a:avLst>
                <a:gd name="adj1" fmla="val 52048"/>
                <a:gd name="adj2" fmla="val -4984"/>
                <a:gd name="adj3" fmla="val -28020"/>
                <a:gd name="adj4" fmla="val -26476"/>
              </a:avLst>
            </a:prstGeom>
            <a:noFill/>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rot lat="0" lon="0" rev="0"/>
                </a:lightRig>
              </a:scene3d>
            </a:bodyPr>
            <a:lstStyle/>
            <a:p>
              <a:pPr marL="285750" indent="-285750">
                <a:buFont typeface="Arial" panose="020B0604020202020204" pitchFamily="34" charset="0"/>
                <a:buChar char="•"/>
              </a:pPr>
              <a:r>
                <a:rPr lang="en-US" dirty="0" smtClean="0">
                  <a:solidFill>
                    <a:schemeClr val="tx1"/>
                  </a:solidFill>
                  <a:effectLst>
                    <a:outerShdw blurRad="50800" dist="50800" dir="5400000" algn="ctr" rotWithShape="0">
                      <a:srgbClr val="000000">
                        <a:alpha val="0"/>
                      </a:srgbClr>
                    </a:outerShdw>
                  </a:effectLst>
                  <a:latin typeface="Gill Sans MT" panose="020B0502020104020203" pitchFamily="34" charset="0"/>
                </a:rPr>
                <a:t>Transportation</a:t>
              </a:r>
            </a:p>
            <a:p>
              <a:pPr marL="285750" indent="-285750">
                <a:buFont typeface="Arial" panose="020B0604020202020204" pitchFamily="34" charset="0"/>
                <a:buChar char="•"/>
              </a:pPr>
              <a:r>
                <a:rPr lang="en-US" dirty="0" smtClean="0">
                  <a:solidFill>
                    <a:schemeClr val="tx1"/>
                  </a:solidFill>
                  <a:effectLst>
                    <a:outerShdw blurRad="50800" dist="50800" dir="5400000" algn="ctr" rotWithShape="0">
                      <a:srgbClr val="000000">
                        <a:alpha val="0"/>
                      </a:srgbClr>
                    </a:outerShdw>
                  </a:effectLst>
                  <a:latin typeface="Gill Sans MT" panose="020B0502020104020203" pitchFamily="34" charset="0"/>
                </a:rPr>
                <a:t>Cleanliness of School</a:t>
              </a:r>
              <a:endParaRPr lang="en-US" dirty="0">
                <a:solidFill>
                  <a:schemeClr val="tx1"/>
                </a:solidFill>
                <a:effectLst>
                  <a:outerShdw blurRad="50800" dist="50800" dir="5400000" algn="ctr" rotWithShape="0">
                    <a:srgbClr val="000000">
                      <a:alpha val="0"/>
                    </a:srgbClr>
                  </a:outerShdw>
                </a:effectLst>
                <a:latin typeface="Gill Sans MT" panose="020B0502020104020203" pitchFamily="34" charset="0"/>
              </a:endParaRPr>
            </a:p>
            <a:p>
              <a:endParaRPr lang="en-US" dirty="0">
                <a:solidFill>
                  <a:schemeClr val="tx1"/>
                </a:solidFill>
                <a:latin typeface="Gill Sans MT" panose="020B0502020104020203" pitchFamily="34" charset="0"/>
              </a:endParaRPr>
            </a:p>
          </p:txBody>
        </p:sp>
        <p:sp>
          <p:nvSpPr>
            <p:cNvPr id="11" name="Rectangle 10"/>
            <p:cNvSpPr/>
            <p:nvPr/>
          </p:nvSpPr>
          <p:spPr>
            <a:xfrm>
              <a:off x="184003" y="913674"/>
              <a:ext cx="2330633" cy="1200329"/>
            </a:xfrm>
            <a:prstGeom prst="rect">
              <a:avLst/>
            </a:prstGeom>
            <a:effectLst/>
          </p:spPr>
          <p:txBody>
            <a:bodyPr wrap="square">
              <a:spAutoFit/>
            </a:bodyPr>
            <a:lstStyle/>
            <a:p>
              <a:pPr marL="285750" indent="-285750">
                <a:buFont typeface="Arial" panose="020B0604020202020204" pitchFamily="34" charset="0"/>
                <a:buChar char="•"/>
              </a:pPr>
              <a:r>
                <a:rPr lang="en-US" dirty="0" smtClean="0">
                  <a:latin typeface="Gill Sans MT" panose="020B0502020104020203" pitchFamily="34" charset="0"/>
                </a:rPr>
                <a:t>Adult Caring</a:t>
              </a:r>
            </a:p>
            <a:p>
              <a:pPr marL="285750" indent="-285750">
                <a:buFont typeface="Arial" panose="020B0604020202020204" pitchFamily="34" charset="0"/>
                <a:buChar char="•"/>
              </a:pPr>
              <a:r>
                <a:rPr lang="en-US" dirty="0">
                  <a:effectLst>
                    <a:outerShdw blurRad="50800" dist="50800" dir="5400000" algn="ctr" rotWithShape="0">
                      <a:srgbClr val="000000">
                        <a:alpha val="0"/>
                      </a:srgbClr>
                    </a:outerShdw>
                  </a:effectLst>
                  <a:latin typeface="Gill Sans MT" panose="020B0502020104020203" pitchFamily="34" charset="0"/>
                </a:rPr>
                <a:t>Welcoming School Environment</a:t>
              </a:r>
            </a:p>
            <a:p>
              <a:pPr marL="228600"/>
              <a:endParaRPr lang="en-US" dirty="0">
                <a:solidFill>
                  <a:schemeClr val="bg1">
                    <a:lumMod val="50000"/>
                  </a:schemeClr>
                </a:solidFill>
                <a:latin typeface="Gill Sans MT" panose="020B0502020104020203" pitchFamily="34" charset="0"/>
              </a:endParaRPr>
            </a:p>
          </p:txBody>
        </p:sp>
        <p:sp>
          <p:nvSpPr>
            <p:cNvPr id="12" name="Line Callout 1 (Accent Bar) 11"/>
            <p:cNvSpPr/>
            <p:nvPr/>
          </p:nvSpPr>
          <p:spPr>
            <a:xfrm>
              <a:off x="3917554" y="4965104"/>
              <a:ext cx="2475252" cy="500969"/>
            </a:xfrm>
            <a:prstGeom prst="accentCallout1">
              <a:avLst>
                <a:gd name="adj1" fmla="val 66916"/>
                <a:gd name="adj2" fmla="val -72702"/>
                <a:gd name="adj3" fmla="val 71758"/>
                <a:gd name="adj4" fmla="val -46688"/>
              </a:avLst>
            </a:prstGeom>
            <a:noFill/>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1"/>
                </a:solidFill>
                <a:latin typeface="Gill Sans MT" panose="020B0502020104020203" pitchFamily="34" charset="0"/>
              </a:endParaRPr>
            </a:p>
          </p:txBody>
        </p:sp>
        <p:sp>
          <p:nvSpPr>
            <p:cNvPr id="13" name="Rectangle 12"/>
            <p:cNvSpPr/>
            <p:nvPr/>
          </p:nvSpPr>
          <p:spPr>
            <a:xfrm>
              <a:off x="33549" y="4664529"/>
              <a:ext cx="2481087" cy="646331"/>
            </a:xfrm>
            <a:prstGeom prst="rect">
              <a:avLst/>
            </a:prstGeom>
          </p:spPr>
          <p:txBody>
            <a:bodyPr wrap="square">
              <a:spAutoFit/>
            </a:bodyPr>
            <a:lstStyle/>
            <a:p>
              <a:pPr marL="285750" indent="-285750">
                <a:buFont typeface="Arial" panose="020B0604020202020204" pitchFamily="34" charset="0"/>
                <a:buChar char="•"/>
              </a:pPr>
              <a:r>
                <a:rPr lang="en-US" dirty="0" smtClean="0">
                  <a:latin typeface="Gill Sans MT" panose="020B0502020104020203" pitchFamily="34" charset="0"/>
                </a:rPr>
                <a:t>School Safety</a:t>
              </a:r>
            </a:p>
            <a:p>
              <a:pPr marL="285750" indent="-285750">
                <a:buFont typeface="Arial" panose="020B0604020202020204" pitchFamily="34" charset="0"/>
                <a:buChar char="•"/>
              </a:pPr>
              <a:r>
                <a:rPr lang="en-US" dirty="0" smtClean="0">
                  <a:latin typeface="Gill Sans MT" panose="020B0502020104020203" pitchFamily="34" charset="0"/>
                </a:rPr>
                <a:t>Student Behavior</a:t>
              </a:r>
            </a:p>
          </p:txBody>
        </p:sp>
        <p:sp>
          <p:nvSpPr>
            <p:cNvPr id="14" name="Line Callout 1 (Accent Bar) 13"/>
            <p:cNvSpPr/>
            <p:nvPr/>
          </p:nvSpPr>
          <p:spPr>
            <a:xfrm>
              <a:off x="3642850" y="1124855"/>
              <a:ext cx="2475252" cy="500969"/>
            </a:xfrm>
            <a:prstGeom prst="accentCallout1">
              <a:avLst>
                <a:gd name="adj1" fmla="val 66916"/>
                <a:gd name="adj2" fmla="val -53039"/>
                <a:gd name="adj3" fmla="val 118862"/>
                <a:gd name="adj4" fmla="val -45497"/>
              </a:avLst>
            </a:prstGeom>
            <a:noFill/>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3609233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
        <p:nvSpPr>
          <p:cNvPr id="6" name="Right Arrow 5"/>
          <p:cNvSpPr/>
          <p:nvPr/>
        </p:nvSpPr>
        <p:spPr>
          <a:xfrm rot="15547248">
            <a:off x="7604976" y="4630994"/>
            <a:ext cx="1297858" cy="156332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5840361" y="66675"/>
            <a:ext cx="3303639" cy="108369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http://www.washoeschools.net/Page/866</a:t>
            </a:r>
          </a:p>
        </p:txBody>
      </p:sp>
    </p:spTree>
    <p:extLst>
      <p:ext uri="{BB962C8B-B14F-4D97-AF65-F5344CB8AC3E}">
        <p14:creationId xmlns:p14="http://schemas.microsoft.com/office/powerpoint/2010/main" val="325240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44363" y="1005342"/>
            <a:ext cx="6348395" cy="3163095"/>
          </a:xfrm>
          <a:prstGeom prst="rect">
            <a:avLst/>
          </a:prstGeom>
        </p:spPr>
      </p:pic>
      <p:pic>
        <p:nvPicPr>
          <p:cNvPr id="5" name="Picture 4"/>
          <p:cNvPicPr>
            <a:picLocks noChangeAspect="1"/>
          </p:cNvPicPr>
          <p:nvPr/>
        </p:nvPicPr>
        <p:blipFill>
          <a:blip r:embed="rId4"/>
          <a:stretch>
            <a:fillRect/>
          </a:stretch>
        </p:blipFill>
        <p:spPr>
          <a:xfrm>
            <a:off x="0" y="4240222"/>
            <a:ext cx="9160330" cy="2634107"/>
          </a:xfrm>
          <a:prstGeom prst="rect">
            <a:avLst/>
          </a:prstGeom>
        </p:spPr>
      </p:pic>
      <p:pic>
        <p:nvPicPr>
          <p:cNvPr id="6" name="Picture 5"/>
          <p:cNvPicPr>
            <a:picLocks noChangeAspect="1"/>
          </p:cNvPicPr>
          <p:nvPr/>
        </p:nvPicPr>
        <p:blipFill>
          <a:blip r:embed="rId5"/>
          <a:stretch>
            <a:fillRect/>
          </a:stretch>
        </p:blipFill>
        <p:spPr>
          <a:xfrm>
            <a:off x="0" y="2071910"/>
            <a:ext cx="2544363" cy="514980"/>
          </a:xfrm>
          <a:prstGeom prst="rect">
            <a:avLst/>
          </a:prstGeom>
        </p:spPr>
      </p:pic>
    </p:spTree>
    <p:extLst>
      <p:ext uri="{BB962C8B-B14F-4D97-AF65-F5344CB8AC3E}">
        <p14:creationId xmlns:p14="http://schemas.microsoft.com/office/powerpoint/2010/main" val="4220460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a:t>
            </a:r>
            <a:endParaRPr lang="en-US" dirty="0"/>
          </a:p>
        </p:txBody>
      </p:sp>
      <p:sp>
        <p:nvSpPr>
          <p:cNvPr id="3" name="Content Placeholder 2"/>
          <p:cNvSpPr>
            <a:spLocks noGrp="1"/>
          </p:cNvSpPr>
          <p:nvPr>
            <p:ph idx="1"/>
          </p:nvPr>
        </p:nvSpPr>
        <p:spPr/>
        <p:txBody>
          <a:bodyPr/>
          <a:lstStyle/>
          <a:p>
            <a:r>
              <a:rPr lang="en-US" dirty="0" smtClean="0"/>
              <a:t>What does the data tell us?</a:t>
            </a:r>
          </a:p>
          <a:p>
            <a:r>
              <a:rPr lang="en-US" dirty="0" smtClean="0"/>
              <a:t>What does it not tell us?</a:t>
            </a:r>
          </a:p>
          <a:p>
            <a:r>
              <a:rPr lang="en-US" dirty="0" smtClean="0"/>
              <a:t>What is the good news?</a:t>
            </a:r>
          </a:p>
          <a:p>
            <a:r>
              <a:rPr lang="en-US" dirty="0" smtClean="0"/>
              <a:t>How will we celebrate?  </a:t>
            </a:r>
          </a:p>
          <a:p>
            <a:endParaRPr lang="en-US" dirty="0"/>
          </a:p>
        </p:txBody>
      </p:sp>
    </p:spTree>
    <p:extLst>
      <p:ext uri="{BB962C8B-B14F-4D97-AF65-F5344CB8AC3E}">
        <p14:creationId xmlns:p14="http://schemas.microsoft.com/office/powerpoint/2010/main" val="4207436214"/>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07476BBF-A17C-4CAF-BFAF-18123D33DC45}" vid="{1B5F6ED4-467A-4199-8C59-5509F01BB5E9}"/>
    </a:ext>
  </a:extLst>
</a:theme>
</file>

<file path=ppt/theme/theme2.xml><?xml version="1.0" encoding="utf-8"?>
<a:theme xmlns:a="http://schemas.openxmlformats.org/drawingml/2006/main" name="1_Office Theme">
  <a:themeElements>
    <a:clrScheme name="WCSD Branded Colors">
      <a:dk1>
        <a:sysClr val="windowText" lastClr="000000"/>
      </a:dk1>
      <a:lt1>
        <a:sysClr val="window" lastClr="FFFFFF"/>
      </a:lt1>
      <a:dk2>
        <a:srgbClr val="005288"/>
      </a:dk2>
      <a:lt2>
        <a:srgbClr val="EEECE1"/>
      </a:lt2>
      <a:accent1>
        <a:srgbClr val="DEB408"/>
      </a:accent1>
      <a:accent2>
        <a:srgbClr val="EF3E42"/>
      </a:accent2>
      <a:accent3>
        <a:srgbClr val="C1CD23"/>
      </a:accent3>
      <a:accent4>
        <a:srgbClr val="009FC2"/>
      </a:accent4>
      <a:accent5>
        <a:srgbClr val="332A86"/>
      </a:accent5>
      <a:accent6>
        <a:srgbClr val="F5802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Theme1</Template>
  <TotalTime>7895</TotalTime>
  <Words>939</Words>
  <Application>Microsoft Office PowerPoint</Application>
  <PresentationFormat>On-screen Show (4:3)</PresentationFormat>
  <Paragraphs>91</Paragraphs>
  <Slides>12</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MS PGothic</vt:lpstr>
      <vt:lpstr>Arial</vt:lpstr>
      <vt:lpstr>Calibri</vt:lpstr>
      <vt:lpstr>Gill Sans MT</vt:lpstr>
      <vt:lpstr>Theme1</vt:lpstr>
      <vt:lpstr>1_Office Theme</vt:lpstr>
      <vt:lpstr>Climate Survey Debrief </vt:lpstr>
      <vt:lpstr>Envisioning School Climate</vt:lpstr>
      <vt:lpstr>Welcome</vt:lpstr>
      <vt:lpstr>Learning Intentions </vt:lpstr>
      <vt:lpstr>School Goals and Mission</vt:lpstr>
      <vt:lpstr>PowerPoint Presentation</vt:lpstr>
      <vt:lpstr>PowerPoint Presentation</vt:lpstr>
      <vt:lpstr>PowerPoint Presentation</vt:lpstr>
      <vt:lpstr>Here’s What! </vt:lpstr>
      <vt:lpstr>So What? </vt:lpstr>
      <vt:lpstr>Now What? </vt:lpstr>
      <vt:lpstr>Closing</vt:lpstr>
    </vt:vector>
  </TitlesOfParts>
  <Company>Washoe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Mulvenon</dc:creator>
  <cp:lastModifiedBy>Crowder, Marisa</cp:lastModifiedBy>
  <cp:revision>41</cp:revision>
  <dcterms:created xsi:type="dcterms:W3CDTF">2010-12-21T00:17:51Z</dcterms:created>
  <dcterms:modified xsi:type="dcterms:W3CDTF">2015-11-25T18:15:47Z</dcterms:modified>
</cp:coreProperties>
</file>